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9"/>
  </p:notesMasterIdLst>
  <p:handoutMasterIdLst>
    <p:handoutMasterId r:id="rId160"/>
  </p:handoutMasterIdLst>
  <p:sldIdLst>
    <p:sldId id="256" r:id="rId2"/>
    <p:sldId id="301" r:id="rId3"/>
    <p:sldId id="298" r:id="rId4"/>
    <p:sldId id="306" r:id="rId5"/>
    <p:sldId id="302" r:id="rId6"/>
    <p:sldId id="303" r:id="rId7"/>
    <p:sldId id="300" r:id="rId8"/>
    <p:sldId id="304" r:id="rId9"/>
    <p:sldId id="305" r:id="rId10"/>
    <p:sldId id="307" r:id="rId11"/>
    <p:sldId id="311" r:id="rId12"/>
    <p:sldId id="308" r:id="rId13"/>
    <p:sldId id="312" r:id="rId14"/>
    <p:sldId id="313" r:id="rId15"/>
    <p:sldId id="314" r:id="rId16"/>
    <p:sldId id="315" r:id="rId17"/>
    <p:sldId id="317" r:id="rId18"/>
    <p:sldId id="316" r:id="rId19"/>
    <p:sldId id="318" r:id="rId20"/>
    <p:sldId id="319" r:id="rId21"/>
    <p:sldId id="320" r:id="rId22"/>
    <p:sldId id="322" r:id="rId23"/>
    <p:sldId id="321" r:id="rId24"/>
    <p:sldId id="324" r:id="rId25"/>
    <p:sldId id="325" r:id="rId26"/>
    <p:sldId id="323" r:id="rId27"/>
    <p:sldId id="365" r:id="rId28"/>
    <p:sldId id="395" r:id="rId29"/>
    <p:sldId id="396" r:id="rId30"/>
    <p:sldId id="397" r:id="rId31"/>
    <p:sldId id="398" r:id="rId32"/>
    <p:sldId id="399" r:id="rId33"/>
    <p:sldId id="400" r:id="rId34"/>
    <p:sldId id="401" r:id="rId35"/>
    <p:sldId id="402" r:id="rId36"/>
    <p:sldId id="403" r:id="rId37"/>
    <p:sldId id="404" r:id="rId38"/>
    <p:sldId id="405" r:id="rId39"/>
    <p:sldId id="406" r:id="rId40"/>
    <p:sldId id="407" r:id="rId41"/>
    <p:sldId id="368" r:id="rId42"/>
    <p:sldId id="410" r:id="rId43"/>
    <p:sldId id="411" r:id="rId44"/>
    <p:sldId id="412" r:id="rId45"/>
    <p:sldId id="413" r:id="rId46"/>
    <p:sldId id="414" r:id="rId47"/>
    <p:sldId id="415" r:id="rId48"/>
    <p:sldId id="416" r:id="rId49"/>
    <p:sldId id="417" r:id="rId50"/>
    <p:sldId id="418" r:id="rId51"/>
    <p:sldId id="419" r:id="rId52"/>
    <p:sldId id="420" r:id="rId53"/>
    <p:sldId id="421" r:id="rId54"/>
    <p:sldId id="422" r:id="rId55"/>
    <p:sldId id="423" r:id="rId56"/>
    <p:sldId id="424" r:id="rId57"/>
    <p:sldId id="409" r:id="rId58"/>
    <p:sldId id="408" r:id="rId59"/>
    <p:sldId id="427" r:id="rId60"/>
    <p:sldId id="428" r:id="rId61"/>
    <p:sldId id="429" r:id="rId62"/>
    <p:sldId id="431" r:id="rId63"/>
    <p:sldId id="432" r:id="rId64"/>
    <p:sldId id="433" r:id="rId65"/>
    <p:sldId id="434" r:id="rId66"/>
    <p:sldId id="435" r:id="rId67"/>
    <p:sldId id="436" r:id="rId68"/>
    <p:sldId id="437" r:id="rId69"/>
    <p:sldId id="438" r:id="rId70"/>
    <p:sldId id="439" r:id="rId71"/>
    <p:sldId id="440" r:id="rId72"/>
    <p:sldId id="441" r:id="rId73"/>
    <p:sldId id="442" r:id="rId74"/>
    <p:sldId id="448" r:id="rId75"/>
    <p:sldId id="449" r:id="rId76"/>
    <p:sldId id="450" r:id="rId77"/>
    <p:sldId id="451" r:id="rId78"/>
    <p:sldId id="452" r:id="rId79"/>
    <p:sldId id="453" r:id="rId80"/>
    <p:sldId id="454" r:id="rId81"/>
    <p:sldId id="455" r:id="rId82"/>
    <p:sldId id="456" r:id="rId83"/>
    <p:sldId id="457" r:id="rId84"/>
    <p:sldId id="458" r:id="rId85"/>
    <p:sldId id="459" r:id="rId86"/>
    <p:sldId id="460" r:id="rId87"/>
    <p:sldId id="461" r:id="rId88"/>
    <p:sldId id="462" r:id="rId89"/>
    <p:sldId id="465" r:id="rId90"/>
    <p:sldId id="463" r:id="rId91"/>
    <p:sldId id="464" r:id="rId92"/>
    <p:sldId id="425" r:id="rId93"/>
    <p:sldId id="369" r:id="rId94"/>
    <p:sldId id="370" r:id="rId95"/>
    <p:sldId id="371" r:id="rId96"/>
    <p:sldId id="372" r:id="rId97"/>
    <p:sldId id="373" r:id="rId98"/>
    <p:sldId id="374" r:id="rId99"/>
    <p:sldId id="375" r:id="rId100"/>
    <p:sldId id="376" r:id="rId101"/>
    <p:sldId id="377" r:id="rId102"/>
    <p:sldId id="378" r:id="rId103"/>
    <p:sldId id="379" r:id="rId104"/>
    <p:sldId id="380" r:id="rId105"/>
    <p:sldId id="381" r:id="rId106"/>
    <p:sldId id="382" r:id="rId107"/>
    <p:sldId id="383" r:id="rId108"/>
    <p:sldId id="394" r:id="rId109"/>
    <p:sldId id="384" r:id="rId110"/>
    <p:sldId id="385" r:id="rId111"/>
    <p:sldId id="386" r:id="rId112"/>
    <p:sldId id="387" r:id="rId113"/>
    <p:sldId id="388" r:id="rId114"/>
    <p:sldId id="389" r:id="rId115"/>
    <p:sldId id="390" r:id="rId116"/>
    <p:sldId id="391" r:id="rId117"/>
    <p:sldId id="392" r:id="rId118"/>
    <p:sldId id="393" r:id="rId119"/>
    <p:sldId id="352" r:id="rId120"/>
    <p:sldId id="353" r:id="rId121"/>
    <p:sldId id="354" r:id="rId122"/>
    <p:sldId id="355" r:id="rId123"/>
    <p:sldId id="356" r:id="rId124"/>
    <p:sldId id="357" r:id="rId125"/>
    <p:sldId id="358" r:id="rId126"/>
    <p:sldId id="359" r:id="rId127"/>
    <p:sldId id="360" r:id="rId128"/>
    <p:sldId id="361" r:id="rId129"/>
    <p:sldId id="362" r:id="rId130"/>
    <p:sldId id="363" r:id="rId131"/>
    <p:sldId id="364" r:id="rId132"/>
    <p:sldId id="330" r:id="rId133"/>
    <p:sldId id="331" r:id="rId134"/>
    <p:sldId id="332" r:id="rId135"/>
    <p:sldId id="333" r:id="rId136"/>
    <p:sldId id="334" r:id="rId137"/>
    <p:sldId id="335" r:id="rId138"/>
    <p:sldId id="336" r:id="rId139"/>
    <p:sldId id="337" r:id="rId140"/>
    <p:sldId id="338" r:id="rId141"/>
    <p:sldId id="339" r:id="rId142"/>
    <p:sldId id="340" r:id="rId143"/>
    <p:sldId id="341" r:id="rId144"/>
    <p:sldId id="342" r:id="rId145"/>
    <p:sldId id="343" r:id="rId146"/>
    <p:sldId id="344" r:id="rId147"/>
    <p:sldId id="345" r:id="rId148"/>
    <p:sldId id="346" r:id="rId149"/>
    <p:sldId id="347" r:id="rId150"/>
    <p:sldId id="348" r:id="rId151"/>
    <p:sldId id="349" r:id="rId152"/>
    <p:sldId id="351" r:id="rId153"/>
    <p:sldId id="326" r:id="rId154"/>
    <p:sldId id="327" r:id="rId155"/>
    <p:sldId id="328" r:id="rId156"/>
    <p:sldId id="329" r:id="rId157"/>
    <p:sldId id="297" r:id="rId158"/>
  </p:sldIdLst>
  <p:sldSz cx="12188825" cy="6858000"/>
  <p:notesSz cx="6811963" cy="994251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270" autoAdjust="0"/>
  </p:normalViewPr>
  <p:slideViewPr>
    <p:cSldViewPr>
      <p:cViewPr>
        <p:scale>
          <a:sx n="77" d="100"/>
          <a:sy n="77" d="100"/>
        </p:scale>
        <p:origin x="-1230" y="-804"/>
      </p:cViewPr>
      <p:guideLst>
        <p:guide orient="horz" pos="2160"/>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handoutMaster" Target="handoutMasters/handout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56195" cy="496800"/>
          </a:xfrm>
          <a:prstGeom prst="rect">
            <a:avLst/>
          </a:prstGeom>
          <a:noFill/>
          <a:ln>
            <a:noFill/>
          </a:ln>
        </p:spPr>
        <p:txBody>
          <a:bodyPr vert="horz" wrap="none" lIns="82611" tIns="41306" rIns="82611" bIns="41306" anchorCtr="0" compatLnSpc="1"/>
          <a:lstStyle/>
          <a:p>
            <a:pPr hangingPunct="0">
              <a:lnSpc>
                <a:spcPct val="93000"/>
              </a:lnSpc>
              <a:tabLst>
                <a:tab pos="0" algn="l"/>
                <a:tab pos="419664" algn="l"/>
                <a:tab pos="839328" algn="l"/>
                <a:tab pos="1258991" algn="l"/>
                <a:tab pos="1678656" algn="l"/>
                <a:tab pos="2098319" algn="l"/>
                <a:tab pos="2517982" algn="l"/>
                <a:tab pos="2937647" algn="l"/>
                <a:tab pos="3357311" algn="l"/>
                <a:tab pos="3776975" algn="l"/>
                <a:tab pos="4196639" algn="l"/>
                <a:tab pos="4616303" algn="l"/>
                <a:tab pos="5035966" algn="l"/>
                <a:tab pos="5455630" algn="l"/>
                <a:tab pos="5875293" algn="l"/>
                <a:tab pos="6294958" algn="l"/>
                <a:tab pos="6714622" algn="l"/>
                <a:tab pos="7134286" algn="l"/>
                <a:tab pos="7553950" algn="l"/>
                <a:tab pos="7973614" algn="l"/>
                <a:tab pos="8393278" algn="l"/>
              </a:tabLst>
              <a:defRPr sz="1400"/>
            </a:pPr>
            <a:endParaRPr lang="x-none" sz="1300">
              <a:solidFill>
                <a:srgbClr val="000000"/>
              </a:solidFill>
              <a:latin typeface="Arial" pitchFamily="18"/>
              <a:ea typeface="SimSun" pitchFamily="2"/>
              <a:cs typeface="SimSun" pitchFamily="2"/>
            </a:endParaRPr>
          </a:p>
        </p:txBody>
      </p:sp>
      <p:sp>
        <p:nvSpPr>
          <p:cNvPr id="3" name="Date Placeholder 2"/>
          <p:cNvSpPr txBox="1">
            <a:spLocks noGrp="1"/>
          </p:cNvSpPr>
          <p:nvPr>
            <p:ph type="dt" sz="quarter" idx="1"/>
          </p:nvPr>
        </p:nvSpPr>
        <p:spPr>
          <a:xfrm>
            <a:off x="3855737" y="0"/>
            <a:ext cx="2956195" cy="496800"/>
          </a:xfrm>
          <a:prstGeom prst="rect">
            <a:avLst/>
          </a:prstGeom>
          <a:noFill/>
          <a:ln>
            <a:noFill/>
          </a:ln>
        </p:spPr>
        <p:txBody>
          <a:bodyPr vert="horz" wrap="none" lIns="82611" tIns="41306" rIns="82611" bIns="41306" anchorCtr="0" compatLnSpc="1"/>
          <a:lstStyle/>
          <a:p>
            <a:pPr algn="r" hangingPunct="0">
              <a:lnSpc>
                <a:spcPct val="93000"/>
              </a:lnSpc>
              <a:tabLst>
                <a:tab pos="0" algn="l"/>
                <a:tab pos="419664" algn="l"/>
                <a:tab pos="839328" algn="l"/>
                <a:tab pos="1258991" algn="l"/>
                <a:tab pos="1678656" algn="l"/>
                <a:tab pos="2098319" algn="l"/>
                <a:tab pos="2517982" algn="l"/>
                <a:tab pos="2937647" algn="l"/>
                <a:tab pos="3357311" algn="l"/>
                <a:tab pos="3776975" algn="l"/>
                <a:tab pos="4196639" algn="l"/>
                <a:tab pos="4616303" algn="l"/>
                <a:tab pos="5035966" algn="l"/>
                <a:tab pos="5455630" algn="l"/>
                <a:tab pos="5875293" algn="l"/>
                <a:tab pos="6294958" algn="l"/>
                <a:tab pos="6714622" algn="l"/>
                <a:tab pos="7134286" algn="l"/>
                <a:tab pos="7553950" algn="l"/>
                <a:tab pos="7973614" algn="l"/>
                <a:tab pos="8393278" algn="l"/>
              </a:tabLst>
              <a:defRPr sz="1400"/>
            </a:pPr>
            <a:endParaRPr lang="x-none" sz="1300">
              <a:solidFill>
                <a:srgbClr val="000000"/>
              </a:solidFill>
              <a:latin typeface="Arial" pitchFamily="18"/>
              <a:ea typeface="SimSun" pitchFamily="2"/>
              <a:cs typeface="SimSun" pitchFamily="2"/>
            </a:endParaRPr>
          </a:p>
        </p:txBody>
      </p:sp>
      <p:sp>
        <p:nvSpPr>
          <p:cNvPr id="4" name="Footer Placeholder 3"/>
          <p:cNvSpPr txBox="1">
            <a:spLocks noGrp="1"/>
          </p:cNvSpPr>
          <p:nvPr>
            <p:ph type="ftr" sz="quarter" idx="2"/>
          </p:nvPr>
        </p:nvSpPr>
        <p:spPr>
          <a:xfrm>
            <a:off x="0" y="9445552"/>
            <a:ext cx="2956195" cy="496800"/>
          </a:xfrm>
          <a:prstGeom prst="rect">
            <a:avLst/>
          </a:prstGeom>
          <a:noFill/>
          <a:ln>
            <a:noFill/>
          </a:ln>
        </p:spPr>
        <p:txBody>
          <a:bodyPr vert="horz" wrap="none" lIns="82611" tIns="41306" rIns="82611" bIns="41306" anchor="b" anchorCtr="0" compatLnSpc="1"/>
          <a:lstStyle/>
          <a:p>
            <a:pPr hangingPunct="0">
              <a:lnSpc>
                <a:spcPct val="93000"/>
              </a:lnSpc>
              <a:tabLst>
                <a:tab pos="0" algn="l"/>
                <a:tab pos="419664" algn="l"/>
                <a:tab pos="839328" algn="l"/>
                <a:tab pos="1258991" algn="l"/>
                <a:tab pos="1678656" algn="l"/>
                <a:tab pos="2098319" algn="l"/>
                <a:tab pos="2517982" algn="l"/>
                <a:tab pos="2937647" algn="l"/>
                <a:tab pos="3357311" algn="l"/>
                <a:tab pos="3776975" algn="l"/>
                <a:tab pos="4196639" algn="l"/>
                <a:tab pos="4616303" algn="l"/>
                <a:tab pos="5035966" algn="l"/>
                <a:tab pos="5455630" algn="l"/>
                <a:tab pos="5875293" algn="l"/>
                <a:tab pos="6294958" algn="l"/>
                <a:tab pos="6714622" algn="l"/>
                <a:tab pos="7134286" algn="l"/>
                <a:tab pos="7553950" algn="l"/>
                <a:tab pos="7973614" algn="l"/>
                <a:tab pos="8393278" algn="l"/>
              </a:tabLst>
              <a:defRPr sz="1400"/>
            </a:pPr>
            <a:endParaRPr lang="x-none" sz="1300">
              <a:solidFill>
                <a:srgbClr val="000000"/>
              </a:solidFill>
              <a:latin typeface="Arial" pitchFamily="18"/>
              <a:ea typeface="SimSun" pitchFamily="2"/>
              <a:cs typeface="SimSun" pitchFamily="2"/>
            </a:endParaRPr>
          </a:p>
        </p:txBody>
      </p:sp>
      <p:sp>
        <p:nvSpPr>
          <p:cNvPr id="5" name="Slide Number Placeholder 4"/>
          <p:cNvSpPr txBox="1">
            <a:spLocks noGrp="1"/>
          </p:cNvSpPr>
          <p:nvPr>
            <p:ph type="sldNum" sz="quarter" idx="3"/>
          </p:nvPr>
        </p:nvSpPr>
        <p:spPr>
          <a:xfrm>
            <a:off x="3855737" y="9445552"/>
            <a:ext cx="2956195" cy="496800"/>
          </a:xfrm>
          <a:prstGeom prst="rect">
            <a:avLst/>
          </a:prstGeom>
          <a:noFill/>
          <a:ln>
            <a:noFill/>
          </a:ln>
        </p:spPr>
        <p:txBody>
          <a:bodyPr vert="horz" wrap="none" lIns="82611" tIns="41306" rIns="82611" bIns="41306" anchor="b" anchorCtr="0" compatLnSpc="1"/>
          <a:lstStyle/>
          <a:p>
            <a:pPr algn="r" hangingPunct="0">
              <a:lnSpc>
                <a:spcPct val="93000"/>
              </a:lnSpc>
              <a:tabLst>
                <a:tab pos="0" algn="l"/>
                <a:tab pos="419664" algn="l"/>
                <a:tab pos="839328" algn="l"/>
                <a:tab pos="1258991" algn="l"/>
                <a:tab pos="1678656" algn="l"/>
                <a:tab pos="2098319" algn="l"/>
                <a:tab pos="2517982" algn="l"/>
                <a:tab pos="2937647" algn="l"/>
                <a:tab pos="3357311" algn="l"/>
                <a:tab pos="3776975" algn="l"/>
                <a:tab pos="4196639" algn="l"/>
                <a:tab pos="4616303" algn="l"/>
                <a:tab pos="5035966" algn="l"/>
                <a:tab pos="5455630" algn="l"/>
                <a:tab pos="5875293" algn="l"/>
                <a:tab pos="6294958" algn="l"/>
                <a:tab pos="6714622" algn="l"/>
                <a:tab pos="7134286" algn="l"/>
                <a:tab pos="7553950" algn="l"/>
                <a:tab pos="7973614" algn="l"/>
                <a:tab pos="8393278" algn="l"/>
              </a:tabLst>
              <a:defRPr sz="1400"/>
            </a:pPr>
            <a:fld id="{557CA94C-55CF-40F4-8DD7-C24E292D0E76}" type="slidenum">
              <a:pPr algn="r" hangingPunct="0">
                <a:lnSpc>
                  <a:spcPct val="93000"/>
                </a:lnSpc>
                <a:tabLst>
                  <a:tab pos="0" algn="l"/>
                  <a:tab pos="419664" algn="l"/>
                  <a:tab pos="839328" algn="l"/>
                  <a:tab pos="1258991" algn="l"/>
                  <a:tab pos="1678656" algn="l"/>
                  <a:tab pos="2098319" algn="l"/>
                  <a:tab pos="2517982" algn="l"/>
                  <a:tab pos="2937647" algn="l"/>
                  <a:tab pos="3357311" algn="l"/>
                  <a:tab pos="3776975" algn="l"/>
                  <a:tab pos="4196639" algn="l"/>
                  <a:tab pos="4616303" algn="l"/>
                  <a:tab pos="5035966" algn="l"/>
                  <a:tab pos="5455630" algn="l"/>
                  <a:tab pos="5875293" algn="l"/>
                  <a:tab pos="6294958" algn="l"/>
                  <a:tab pos="6714622" algn="l"/>
                  <a:tab pos="7134286" algn="l"/>
                  <a:tab pos="7553950" algn="l"/>
                  <a:tab pos="7973614" algn="l"/>
                  <a:tab pos="8393278" algn="l"/>
                </a:tabLst>
                <a:defRPr sz="1400"/>
              </a:pPr>
              <a:t>‹#›</a:t>
            </a:fld>
            <a:endParaRPr lang="x-none" sz="1300">
              <a:solidFill>
                <a:srgbClr val="000000"/>
              </a:solidFill>
              <a:latin typeface="Arial" pitchFamily="18"/>
              <a:ea typeface="SimSun" pitchFamily="2"/>
              <a:cs typeface="SimSun" pitchFamily="2"/>
            </a:endParaRPr>
          </a:p>
        </p:txBody>
      </p:sp>
    </p:spTree>
    <p:extLst>
      <p:ext uri="{BB962C8B-B14F-4D97-AF65-F5344CB8AC3E}">
        <p14:creationId xmlns:p14="http://schemas.microsoft.com/office/powerpoint/2010/main" val="4287336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Move="1" noResize="1"/>
          </p:cNvSpPr>
          <p:nvPr/>
        </p:nvSpPr>
        <p:spPr>
          <a:xfrm>
            <a:off x="0" y="0"/>
            <a:ext cx="6812256" cy="9942687"/>
          </a:xfrm>
          <a:prstGeom prst="rect">
            <a:avLst/>
          </a:prstGeom>
          <a:solidFill>
            <a:srgbClr val="FFFFFF"/>
          </a:solidFill>
          <a:ln>
            <a:noFill/>
            <a:prstDash val="solid"/>
          </a:ln>
        </p:spPr>
        <p:txBody>
          <a:bodyPr vert="horz" wrap="none" lIns="82611" tIns="41306" rIns="82611" bIns="41306" anchor="ctr" anchorCtr="1" compatLnSpc="1"/>
          <a:lstStyle/>
          <a:p>
            <a:pPr marL="0" marR="0" lvl="0" indent="0" algn="l" rtl="0" hangingPunct="0">
              <a:lnSpc>
                <a:spcPct val="93000"/>
              </a:lnSpc>
              <a:spcBef>
                <a:spcPts val="0"/>
              </a:spcBef>
              <a:spcAft>
                <a:spcPts val="0"/>
              </a:spcAft>
              <a:buNone/>
              <a:tabLst>
                <a:tab pos="0" algn="l"/>
                <a:tab pos="419664" algn="l"/>
                <a:tab pos="839328" algn="l"/>
                <a:tab pos="1258991" algn="l"/>
                <a:tab pos="1678656" algn="l"/>
                <a:tab pos="2098319" algn="l"/>
                <a:tab pos="2517982" algn="l"/>
                <a:tab pos="2937647" algn="l"/>
                <a:tab pos="3357311" algn="l"/>
                <a:tab pos="3776975" algn="l"/>
                <a:tab pos="4196639" algn="l"/>
                <a:tab pos="4616303" algn="l"/>
                <a:tab pos="5035966" algn="l"/>
                <a:tab pos="5455630" algn="l"/>
                <a:tab pos="5875293" algn="l"/>
                <a:tab pos="6294958" algn="l"/>
                <a:tab pos="6714622" algn="l"/>
                <a:tab pos="7134286" algn="l"/>
                <a:tab pos="7553950" algn="l"/>
                <a:tab pos="7973614" algn="l"/>
                <a:tab pos="8393278" algn="l"/>
              </a:tabLst>
            </a:pPr>
            <a:endParaRPr lang="x-none" sz="1700" b="0" i="0" u="none" strike="noStrike" baseline="0">
              <a:ln>
                <a:noFill/>
              </a:ln>
              <a:solidFill>
                <a:srgbClr val="000000"/>
              </a:solidFill>
              <a:latin typeface="Arial" pitchFamily="18"/>
              <a:ea typeface="SimSun" pitchFamily="2"/>
              <a:cs typeface="SimSun" pitchFamily="2"/>
            </a:endParaRPr>
          </a:p>
        </p:txBody>
      </p:sp>
      <p:sp>
        <p:nvSpPr>
          <p:cNvPr id="3" name="Slide Image Placeholder 2"/>
          <p:cNvSpPr>
            <a:spLocks noGrp="1" noRot="1" noChangeAspect="1"/>
          </p:cNvSpPr>
          <p:nvPr>
            <p:ph type="sldImg" idx="2"/>
          </p:nvPr>
        </p:nvSpPr>
        <p:spPr>
          <a:xfrm>
            <a:off x="93663" y="755650"/>
            <a:ext cx="6621462" cy="3725863"/>
          </a:xfrm>
          <a:prstGeom prst="rect">
            <a:avLst/>
          </a:prstGeom>
          <a:noFill/>
          <a:ln>
            <a:noFill/>
            <a:prstDash val="solid"/>
          </a:ln>
        </p:spPr>
      </p:sp>
      <p:sp>
        <p:nvSpPr>
          <p:cNvPr id="4" name="Notes Placeholder 3"/>
          <p:cNvSpPr txBox="1">
            <a:spLocks noGrp="1"/>
          </p:cNvSpPr>
          <p:nvPr>
            <p:ph type="body" sz="quarter" idx="3"/>
          </p:nvPr>
        </p:nvSpPr>
        <p:spPr>
          <a:xfrm>
            <a:off x="680577" y="4722274"/>
            <a:ext cx="5448832" cy="4473205"/>
          </a:xfrm>
          <a:prstGeom prst="rect">
            <a:avLst/>
          </a:prstGeom>
          <a:noFill/>
          <a:ln>
            <a:noFill/>
          </a:ln>
        </p:spPr>
        <p:txBody>
          <a:bodyPr vert="horz" lIns="0" tIns="0" rIns="0" bIns="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
        <p:nvSpPr>
          <p:cNvPr id="5" name="Header Placeholder 4"/>
          <p:cNvSpPr txBox="1">
            <a:spLocks noGrp="1"/>
          </p:cNvSpPr>
          <p:nvPr>
            <p:ph type="hdr" sz="quarter"/>
          </p:nvPr>
        </p:nvSpPr>
        <p:spPr>
          <a:xfrm>
            <a:off x="0" y="0"/>
            <a:ext cx="2955221" cy="496465"/>
          </a:xfrm>
          <a:prstGeom prst="rect">
            <a:avLst/>
          </a:prstGeom>
          <a:noFill/>
          <a:ln>
            <a:noFill/>
          </a:ln>
        </p:spPr>
        <p:txBody>
          <a:bodyPr vert="horz" wrap="square" lIns="0" tIns="0" rIns="0" bIns="0" anchor="t" anchorCtr="0" compatLnSpc="1"/>
          <a:lstStyle>
            <a:lvl1pPr marL="0" marR="0" lvl="0" indent="0" algn="l" rtl="0" hangingPunct="0">
              <a:lnSpc>
                <a:spcPct val="93000"/>
              </a:lnSpc>
              <a:spcBef>
                <a:spcPts val="0"/>
              </a:spcBef>
              <a:spcAft>
                <a:spcPts val="0"/>
              </a:spcAft>
              <a:buNone/>
              <a:tabLst>
                <a:tab pos="0" algn="l"/>
                <a:tab pos="419664" algn="l"/>
                <a:tab pos="839328" algn="l"/>
                <a:tab pos="1258991" algn="l"/>
                <a:tab pos="1678656" algn="l"/>
                <a:tab pos="2098319" algn="l"/>
                <a:tab pos="2517982" algn="l"/>
                <a:tab pos="2937647" algn="l"/>
                <a:tab pos="3357311" algn="l"/>
                <a:tab pos="3776975" algn="l"/>
                <a:tab pos="4196639" algn="l"/>
                <a:tab pos="4616303" algn="l"/>
                <a:tab pos="5035966" algn="l"/>
                <a:tab pos="5455630" algn="l"/>
                <a:tab pos="5875293" algn="l"/>
                <a:tab pos="6294958" algn="l"/>
                <a:tab pos="6714622" algn="l"/>
                <a:tab pos="7134286" algn="l"/>
                <a:tab pos="7553950" algn="l"/>
                <a:tab pos="7973614" algn="l"/>
                <a:tab pos="8393278" algn="l"/>
              </a:tabLst>
              <a:defRPr lang="en-US" sz="1300" b="0" i="0" u="none" strike="noStrike" baseline="0">
                <a:ln>
                  <a:noFill/>
                </a:ln>
                <a:solidFill>
                  <a:srgbClr val="000000"/>
                </a:solidFill>
                <a:latin typeface="Times New Roman" pitchFamily="18"/>
                <a:ea typeface="Arial Unicode MS" pitchFamily="2"/>
                <a:cs typeface="Arial Unicode MS" pitchFamily="2"/>
              </a:defRPr>
            </a:lvl1pPr>
          </a:lstStyle>
          <a:p>
            <a:pPr lvl="0"/>
            <a:endParaRPr lang="en-US"/>
          </a:p>
        </p:txBody>
      </p:sp>
      <p:sp>
        <p:nvSpPr>
          <p:cNvPr id="6" name="Date Placeholder 5"/>
          <p:cNvSpPr txBox="1">
            <a:spLocks noGrp="1"/>
          </p:cNvSpPr>
          <p:nvPr>
            <p:ph type="dt" idx="1"/>
          </p:nvPr>
        </p:nvSpPr>
        <p:spPr>
          <a:xfrm>
            <a:off x="3854764" y="0"/>
            <a:ext cx="2955545" cy="496465"/>
          </a:xfrm>
          <a:prstGeom prst="rect">
            <a:avLst/>
          </a:prstGeom>
          <a:noFill/>
          <a:ln>
            <a:noFill/>
          </a:ln>
        </p:spPr>
        <p:txBody>
          <a:bodyPr vert="horz" wrap="square" lIns="0" tIns="0" rIns="0" bIns="0" anchor="t" anchorCtr="0" compatLnSpc="1"/>
          <a:lstStyle>
            <a:lvl1pPr marL="0" marR="0" lvl="0" indent="0" algn="r" rtl="0" hangingPunct="0">
              <a:lnSpc>
                <a:spcPct val="93000"/>
              </a:lnSpc>
              <a:spcBef>
                <a:spcPts val="0"/>
              </a:spcBef>
              <a:spcAft>
                <a:spcPts val="0"/>
              </a:spcAft>
              <a:buNone/>
              <a:tabLst>
                <a:tab pos="0" algn="l"/>
                <a:tab pos="419664" algn="l"/>
                <a:tab pos="839328" algn="l"/>
                <a:tab pos="1258991" algn="l"/>
                <a:tab pos="1678656" algn="l"/>
                <a:tab pos="2098319" algn="l"/>
                <a:tab pos="2517982" algn="l"/>
                <a:tab pos="2937647" algn="l"/>
                <a:tab pos="3357311" algn="l"/>
                <a:tab pos="3776975" algn="l"/>
                <a:tab pos="4196639" algn="l"/>
                <a:tab pos="4616303" algn="l"/>
                <a:tab pos="5035966" algn="l"/>
                <a:tab pos="5455630" algn="l"/>
                <a:tab pos="5875293" algn="l"/>
                <a:tab pos="6294958" algn="l"/>
                <a:tab pos="6714622" algn="l"/>
                <a:tab pos="7134286" algn="l"/>
                <a:tab pos="7553950" algn="l"/>
                <a:tab pos="7973614" algn="l"/>
                <a:tab pos="8393278" algn="l"/>
              </a:tabLst>
              <a:defRPr lang="en-US" sz="1300" b="0" i="0" u="none" strike="noStrike" baseline="0">
                <a:ln>
                  <a:noFill/>
                </a:ln>
                <a:solidFill>
                  <a:srgbClr val="000000"/>
                </a:solidFill>
                <a:latin typeface="Times New Roman" pitchFamily="18"/>
                <a:ea typeface="Arial Unicode MS" pitchFamily="2"/>
                <a:cs typeface="Arial Unicode MS" pitchFamily="2"/>
              </a:defRPr>
            </a:lvl1pPr>
          </a:lstStyle>
          <a:p>
            <a:pPr lvl="0"/>
            <a:endParaRPr lang="en-US"/>
          </a:p>
        </p:txBody>
      </p:sp>
      <p:sp>
        <p:nvSpPr>
          <p:cNvPr id="7" name="Footer Placeholder 6"/>
          <p:cNvSpPr txBox="1">
            <a:spLocks noGrp="1"/>
          </p:cNvSpPr>
          <p:nvPr>
            <p:ph type="ftr" sz="quarter" idx="4"/>
          </p:nvPr>
        </p:nvSpPr>
        <p:spPr>
          <a:xfrm>
            <a:off x="0" y="9444548"/>
            <a:ext cx="2955221" cy="496465"/>
          </a:xfrm>
          <a:prstGeom prst="rect">
            <a:avLst/>
          </a:prstGeom>
          <a:noFill/>
          <a:ln>
            <a:noFill/>
          </a:ln>
        </p:spPr>
        <p:txBody>
          <a:bodyPr vert="horz" wrap="square" lIns="0" tIns="0" rIns="0" bIns="0" anchor="b" anchorCtr="0" compatLnSpc="1"/>
          <a:lstStyle>
            <a:lvl1pPr marL="0" marR="0" lvl="0" indent="0" algn="l" rtl="0" hangingPunct="0">
              <a:lnSpc>
                <a:spcPct val="93000"/>
              </a:lnSpc>
              <a:spcBef>
                <a:spcPts val="0"/>
              </a:spcBef>
              <a:spcAft>
                <a:spcPts val="0"/>
              </a:spcAft>
              <a:buNone/>
              <a:tabLst>
                <a:tab pos="0" algn="l"/>
                <a:tab pos="419664" algn="l"/>
                <a:tab pos="839328" algn="l"/>
                <a:tab pos="1258991" algn="l"/>
                <a:tab pos="1678656" algn="l"/>
                <a:tab pos="2098319" algn="l"/>
                <a:tab pos="2517982" algn="l"/>
                <a:tab pos="2937647" algn="l"/>
                <a:tab pos="3357311" algn="l"/>
                <a:tab pos="3776975" algn="l"/>
                <a:tab pos="4196639" algn="l"/>
                <a:tab pos="4616303" algn="l"/>
                <a:tab pos="5035966" algn="l"/>
                <a:tab pos="5455630" algn="l"/>
                <a:tab pos="5875293" algn="l"/>
                <a:tab pos="6294958" algn="l"/>
                <a:tab pos="6714622" algn="l"/>
                <a:tab pos="7134286" algn="l"/>
                <a:tab pos="7553950" algn="l"/>
                <a:tab pos="7973614" algn="l"/>
                <a:tab pos="8393278" algn="l"/>
              </a:tabLst>
              <a:defRPr lang="en-US" sz="1300" b="0" i="0" u="none" strike="noStrike" baseline="0">
                <a:ln>
                  <a:noFill/>
                </a:ln>
                <a:solidFill>
                  <a:srgbClr val="000000"/>
                </a:solidFill>
                <a:latin typeface="Times New Roman" pitchFamily="18"/>
                <a:ea typeface="Arial Unicode MS" pitchFamily="2"/>
                <a:cs typeface="Arial Unicode MS" pitchFamily="2"/>
              </a:defRPr>
            </a:lvl1pPr>
          </a:lstStyle>
          <a:p>
            <a:pPr lvl="0"/>
            <a:endParaRPr lang="en-US"/>
          </a:p>
        </p:txBody>
      </p:sp>
      <p:sp>
        <p:nvSpPr>
          <p:cNvPr id="8" name="Slide Number Placeholder 7"/>
          <p:cNvSpPr txBox="1">
            <a:spLocks noGrp="1"/>
          </p:cNvSpPr>
          <p:nvPr>
            <p:ph type="sldNum" sz="quarter" idx="5"/>
          </p:nvPr>
        </p:nvSpPr>
        <p:spPr>
          <a:xfrm>
            <a:off x="3854764" y="9444548"/>
            <a:ext cx="2955545" cy="496465"/>
          </a:xfrm>
          <a:prstGeom prst="rect">
            <a:avLst/>
          </a:prstGeom>
          <a:noFill/>
          <a:ln>
            <a:noFill/>
          </a:ln>
        </p:spPr>
        <p:txBody>
          <a:bodyPr vert="horz" wrap="square" lIns="0" tIns="0" rIns="0" bIns="0" anchor="b" anchorCtr="0" compatLnSpc="1"/>
          <a:lstStyle>
            <a:lvl1pPr marL="0" marR="0" lvl="0" indent="0" algn="r" rtl="0" hangingPunct="0">
              <a:lnSpc>
                <a:spcPct val="93000"/>
              </a:lnSpc>
              <a:spcBef>
                <a:spcPts val="0"/>
              </a:spcBef>
              <a:spcAft>
                <a:spcPts val="0"/>
              </a:spcAft>
              <a:buNone/>
              <a:tabLst>
                <a:tab pos="0" algn="l"/>
                <a:tab pos="419664" algn="l"/>
                <a:tab pos="839328" algn="l"/>
                <a:tab pos="1258991" algn="l"/>
                <a:tab pos="1678656" algn="l"/>
                <a:tab pos="2098319" algn="l"/>
                <a:tab pos="2517982" algn="l"/>
                <a:tab pos="2937647" algn="l"/>
                <a:tab pos="3357311" algn="l"/>
                <a:tab pos="3776975" algn="l"/>
                <a:tab pos="4196639" algn="l"/>
                <a:tab pos="4616303" algn="l"/>
                <a:tab pos="5035966" algn="l"/>
                <a:tab pos="5455630" algn="l"/>
                <a:tab pos="5875293" algn="l"/>
                <a:tab pos="6294958" algn="l"/>
                <a:tab pos="6714622" algn="l"/>
                <a:tab pos="7134286" algn="l"/>
                <a:tab pos="7553950" algn="l"/>
                <a:tab pos="7973614" algn="l"/>
                <a:tab pos="8393278" algn="l"/>
              </a:tabLst>
              <a:defRPr lang="en-US" sz="1300" b="0" i="0" u="none" strike="noStrike" baseline="0">
                <a:ln>
                  <a:noFill/>
                </a:ln>
                <a:solidFill>
                  <a:srgbClr val="000000"/>
                </a:solidFill>
                <a:latin typeface="Times New Roman" pitchFamily="18"/>
                <a:ea typeface="Arial Unicode MS" pitchFamily="2"/>
                <a:cs typeface="Arial Unicode MS" pitchFamily="2"/>
              </a:defRPr>
            </a:lvl1pPr>
          </a:lstStyle>
          <a:p>
            <a:pPr lvl="0"/>
            <a:fld id="{B1D18695-4A58-4838-8AC0-D957DE229E81}" type="slidenum">
              <a:t>‹#›</a:t>
            </a:fld>
            <a:endParaRPr lang="en-US"/>
          </a:p>
        </p:txBody>
      </p:sp>
    </p:spTree>
    <p:extLst>
      <p:ext uri="{BB962C8B-B14F-4D97-AF65-F5344CB8AC3E}">
        <p14:creationId xmlns:p14="http://schemas.microsoft.com/office/powerpoint/2010/main" val="3383423192"/>
      </p:ext>
    </p:extLst>
  </p:cSld>
  <p:clrMap bg1="lt1" tx1="dk1" bg2="lt2" tx2="dk2" accent1="accent1" accent2="accent2" accent3="accent3" accent4="accent4" accent5="accent5" accent6="accent6" hlink="hlink" folHlink="folHlink"/>
  <p:notesStyle>
    <a:lvl1pPr marL="0" marR="0" indent="0" algn="l" rtl="0" hangingPunct="0">
      <a:lnSpc>
        <a:spcPct val="100000"/>
      </a:lnSpc>
      <a:spcBef>
        <a:spcPts val="448"/>
      </a:spcBef>
      <a:spcAft>
        <a:spcPts val="0"/>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x-none" sz="1200" b="0" i="0" u="none" strike="noStrike" baseline="0">
        <a:ln>
          <a:noFill/>
        </a:ln>
        <a:solidFill>
          <a:srgbClr val="000000"/>
        </a:solidFill>
        <a:latin typeface="Times New Roman" pitchFamily="18"/>
        <a:ea typeface="SimSun"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extLst>
      <p:ext uri="{BB962C8B-B14F-4D97-AF65-F5344CB8AC3E}">
        <p14:creationId xmlns:p14="http://schemas.microsoft.com/office/powerpoint/2010/main" val="3816885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93663" y="755650"/>
            <a:ext cx="6621462" cy="3725863"/>
          </a:xfrm>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lv-LV" smtClean="0"/>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5099" indent="-286577">
              <a:defRPr sz="1200">
                <a:solidFill>
                  <a:schemeClr val="tx1"/>
                </a:solidFill>
                <a:latin typeface="Times New Roman" pitchFamily="18" charset="0"/>
              </a:defRPr>
            </a:lvl2pPr>
            <a:lvl3pPr marL="1146307" indent="-229262">
              <a:defRPr sz="1200">
                <a:solidFill>
                  <a:schemeClr val="tx1"/>
                </a:solidFill>
                <a:latin typeface="Times New Roman" pitchFamily="18" charset="0"/>
              </a:defRPr>
            </a:lvl3pPr>
            <a:lvl4pPr marL="1604829" indent="-229262">
              <a:defRPr sz="1200">
                <a:solidFill>
                  <a:schemeClr val="tx1"/>
                </a:solidFill>
                <a:latin typeface="Times New Roman" pitchFamily="18" charset="0"/>
              </a:defRPr>
            </a:lvl4pPr>
            <a:lvl5pPr marL="2063351" indent="-229262">
              <a:defRPr sz="1200">
                <a:solidFill>
                  <a:schemeClr val="tx1"/>
                </a:solidFill>
                <a:latin typeface="Times New Roman" pitchFamily="18" charset="0"/>
              </a:defRPr>
            </a:lvl5pPr>
            <a:lvl6pPr marL="2521873" indent="-229262" eaLnBrk="0" fontAlgn="base" hangingPunct="0">
              <a:spcBef>
                <a:spcPct val="30000"/>
              </a:spcBef>
              <a:spcAft>
                <a:spcPct val="0"/>
              </a:spcAft>
              <a:defRPr sz="1200">
                <a:solidFill>
                  <a:schemeClr val="tx1"/>
                </a:solidFill>
                <a:latin typeface="Times New Roman" pitchFamily="18" charset="0"/>
              </a:defRPr>
            </a:lvl6pPr>
            <a:lvl7pPr marL="2980396" indent="-229262" eaLnBrk="0" fontAlgn="base" hangingPunct="0">
              <a:spcBef>
                <a:spcPct val="30000"/>
              </a:spcBef>
              <a:spcAft>
                <a:spcPct val="0"/>
              </a:spcAft>
              <a:defRPr sz="1200">
                <a:solidFill>
                  <a:schemeClr val="tx1"/>
                </a:solidFill>
                <a:latin typeface="Times New Roman" pitchFamily="18" charset="0"/>
              </a:defRPr>
            </a:lvl7pPr>
            <a:lvl8pPr marL="3438918" indent="-229262" eaLnBrk="0" fontAlgn="base" hangingPunct="0">
              <a:spcBef>
                <a:spcPct val="30000"/>
              </a:spcBef>
              <a:spcAft>
                <a:spcPct val="0"/>
              </a:spcAft>
              <a:defRPr sz="1200">
                <a:solidFill>
                  <a:schemeClr val="tx1"/>
                </a:solidFill>
                <a:latin typeface="Times New Roman" pitchFamily="18" charset="0"/>
              </a:defRPr>
            </a:lvl8pPr>
            <a:lvl9pPr marL="3897440" indent="-229262" eaLnBrk="0" fontAlgn="base" hangingPunct="0">
              <a:spcBef>
                <a:spcPct val="30000"/>
              </a:spcBef>
              <a:spcAft>
                <a:spcPct val="0"/>
              </a:spcAft>
              <a:defRPr sz="1200">
                <a:solidFill>
                  <a:schemeClr val="tx1"/>
                </a:solidFill>
                <a:latin typeface="Times New Roman" pitchFamily="18" charset="0"/>
              </a:defRPr>
            </a:lvl9pPr>
          </a:lstStyle>
          <a:p>
            <a:fld id="{8C9FBDE5-0F44-46C9-9794-C5AEC7B010E0}" type="slidenum">
              <a:rPr lang="en-GB" altLang="lv-LV">
                <a:solidFill>
                  <a:prstClr val="black"/>
                </a:solidFill>
              </a:rPr>
              <a:pPr/>
              <a:t>137</a:t>
            </a:fld>
            <a:endParaRPr lang="en-GB" altLang="lv-LV">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extLst>
      <p:ext uri="{BB962C8B-B14F-4D97-AF65-F5344CB8AC3E}">
        <p14:creationId xmlns:p14="http://schemas.microsoft.com/office/powerpoint/2010/main" val="1178642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55650"/>
            <a:ext cx="6621462" cy="3725863"/>
          </a:xfrm>
        </p:spPr>
      </p:sp>
      <p:sp>
        <p:nvSpPr>
          <p:cNvPr id="3" name="Notes Placeholder 2"/>
          <p:cNvSpPr>
            <a:spLocks noGrp="1"/>
          </p:cNvSpPr>
          <p:nvPr>
            <p:ph type="body" idx="1"/>
          </p:nvPr>
        </p:nvSpPr>
        <p:spPr/>
        <p:txBody>
          <a:bodyPr/>
          <a:lstStyle/>
          <a:p>
            <a:pPr defTabSz="839328">
              <a:spcBef>
                <a:spcPts val="411"/>
              </a:spcBef>
              <a:tabLst>
                <a:tab pos="0" algn="l"/>
                <a:tab pos="419664" algn="l"/>
                <a:tab pos="839328" algn="l"/>
                <a:tab pos="1258991" algn="l"/>
                <a:tab pos="1678656" algn="l"/>
                <a:tab pos="2098319" algn="l"/>
                <a:tab pos="2517982" algn="l"/>
                <a:tab pos="2937647" algn="l"/>
                <a:tab pos="3357311" algn="l"/>
                <a:tab pos="3776975" algn="l"/>
                <a:tab pos="4196639" algn="l"/>
                <a:tab pos="4616303" algn="l"/>
                <a:tab pos="5035966" algn="l"/>
                <a:tab pos="5455630" algn="l"/>
                <a:tab pos="5875293" algn="l"/>
                <a:tab pos="6294958" algn="l"/>
                <a:tab pos="6714622" algn="l"/>
                <a:tab pos="7134286" algn="l"/>
                <a:tab pos="7553950" algn="l"/>
                <a:tab pos="7973614" algn="l"/>
                <a:tab pos="8393278" algn="l"/>
              </a:tabLst>
              <a:defRPr/>
            </a:pPr>
            <a:r>
              <a:rPr lang="lv-LV" sz="1100" dirty="0">
                <a:solidFill>
                  <a:schemeClr val="tx1">
                    <a:lumMod val="75000"/>
                    <a:lumOff val="25000"/>
                  </a:schemeClr>
                </a:solidFill>
              </a:rPr>
              <a:t>Divas nedēļas sākot ar eiro ieviešanas dienu, kad apgrozībā būs gan lati, gan eiro, iepērkoties būs jābūt pacietīgiem un mierīgiem, lai nekļūdītos naudas atlikuma aprēķināšanā un izdošanā, īpaši iepērkoties tirgū u.c. tirdzniecības vietās bez kases aparātiem.</a:t>
            </a:r>
            <a:endParaRPr lang="en-US" sz="1100" dirty="0">
              <a:solidFill>
                <a:schemeClr val="tx1">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pPr lvl="0"/>
            <a:fld id="{B1D18695-4A58-4838-8AC0-D957DE229E81}" type="slidenum">
              <a:rPr lang="en-US" smtClean="0"/>
              <a:t>5</a:t>
            </a:fld>
            <a:endParaRPr lang="en-US"/>
          </a:p>
        </p:txBody>
      </p:sp>
    </p:spTree>
    <p:extLst>
      <p:ext uri="{BB962C8B-B14F-4D97-AF65-F5344CB8AC3E}">
        <p14:creationId xmlns:p14="http://schemas.microsoft.com/office/powerpoint/2010/main" val="2084796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extLst>
      <p:ext uri="{BB962C8B-B14F-4D97-AF65-F5344CB8AC3E}">
        <p14:creationId xmlns:p14="http://schemas.microsoft.com/office/powerpoint/2010/main" val="38168851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663" y="755650"/>
            <a:ext cx="6623050" cy="372745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0577" y="4722609"/>
            <a:ext cx="5450129" cy="4475213"/>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x-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0025"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828800" y="3886200"/>
            <a:ext cx="85312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v-LV"/>
          </a:p>
        </p:txBody>
      </p:sp>
    </p:spTree>
    <p:extLst>
      <p:ext uri="{BB962C8B-B14F-4D97-AF65-F5344CB8AC3E}">
        <p14:creationId xmlns:p14="http://schemas.microsoft.com/office/powerpoint/2010/main" val="4049696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792714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025" y="273050"/>
            <a:ext cx="2741613" cy="5303838"/>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609600" y="273050"/>
            <a:ext cx="8074025" cy="5303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3305233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546751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0025"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963613" y="2906713"/>
            <a:ext cx="103600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613152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609600" y="1604963"/>
            <a:ext cx="5407025" cy="3971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6169025" y="1604963"/>
            <a:ext cx="5408613" cy="3971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2275380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69625" cy="1143000"/>
          </a:xfrm>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609600" y="1535113"/>
            <a:ext cx="538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619125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25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4290148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Tree>
    <p:extLst>
      <p:ext uri="{BB962C8B-B14F-4D97-AF65-F5344CB8AC3E}">
        <p14:creationId xmlns:p14="http://schemas.microsoft.com/office/powerpoint/2010/main" val="4204137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433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0025"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4765675" y="273050"/>
            <a:ext cx="6813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609600" y="1435100"/>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9663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3612"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2389188" y="612775"/>
            <a:ext cx="73136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36257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3">
            <a:lum/>
            <a:alphaModFix/>
          </a:blip>
          <a:srcRect/>
          <a:stretch>
            <a:fillRect/>
          </a:stretch>
        </p:blipFill>
        <p:spPr>
          <a:xfrm>
            <a:off x="0" y="0"/>
            <a:ext cx="12189239" cy="6856199"/>
          </a:xfrm>
          <a:prstGeom prst="rect">
            <a:avLst/>
          </a:prstGeom>
          <a:noFill/>
          <a:ln>
            <a:noFill/>
          </a:ln>
        </p:spPr>
      </p:pic>
      <p:sp>
        <p:nvSpPr>
          <p:cNvPr id="3" name="Title Placeholder 2"/>
          <p:cNvSpPr txBox="1">
            <a:spLocks noGrp="1"/>
          </p:cNvSpPr>
          <p:nvPr>
            <p:ph type="title"/>
          </p:nvPr>
        </p:nvSpPr>
        <p:spPr>
          <a:xfrm>
            <a:off x="609120" y="272520"/>
            <a:ext cx="10968120" cy="1143360"/>
          </a:xfrm>
          <a:prstGeom prst="rect">
            <a:avLst/>
          </a:prstGeom>
          <a:noFill/>
          <a:ln>
            <a:noFill/>
          </a:ln>
        </p:spPr>
        <p:txBody>
          <a:bodyPr vert="horz" lIns="0" tIns="0" rIns="0" bIns="0" anchor="ctr"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x-none"/>
          </a:p>
        </p:txBody>
      </p:sp>
      <p:sp>
        <p:nvSpPr>
          <p:cNvPr id="4" name="Text Placeholder 3"/>
          <p:cNvSpPr txBox="1">
            <a:spLocks noGrp="1"/>
          </p:cNvSpPr>
          <p:nvPr>
            <p:ph type="body" idx="1"/>
          </p:nvPr>
        </p:nvSpPr>
        <p:spPr>
          <a:xfrm>
            <a:off x="609120" y="1604520"/>
            <a:ext cx="10968120" cy="3972239"/>
          </a:xfrm>
          <a:prstGeom prst="rect">
            <a:avLst/>
          </a:prstGeom>
          <a:noFill/>
          <a:ln>
            <a:noFill/>
          </a:ln>
        </p:spPr>
        <p:txBody>
          <a:bodyPr vert="horz" lIns="0" tIns="0" rIns="0" bIns="0" anchor="t" anchorCtr="0" compatLnSpc="1"/>
          <a:lstStyle>
            <a:defPPr marL="342720" marR="0" lvl="0" indent="-342720" algn="l" rtl="0" hangingPunct="0">
              <a:lnSpc>
                <a:spcPct val="102000"/>
              </a:lnSpc>
              <a:spcBef>
                <a:spcPts val="0"/>
              </a:spcBef>
              <a:spcAft>
                <a:spcPts val="1287"/>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x-none" sz="2900" b="0" i="0" u="none" strike="noStrike" baseline="0">
                <a:ln>
                  <a:noFill/>
                </a:ln>
                <a:solidFill>
                  <a:srgbClr val="4C4C4C"/>
                </a:solidFill>
                <a:latin typeface="Calibri" pitchFamily="34"/>
                <a:ea typeface="SimSun" pitchFamily="2"/>
                <a:cs typeface="SimSun" pitchFamily="2"/>
              </a:defRPr>
            </a:defPPr>
            <a:lvl1pPr marL="342720" marR="0" lvl="0" indent="-342720" algn="l" rtl="0" hangingPunct="0">
              <a:lnSpc>
                <a:spcPct val="102000"/>
              </a:lnSpc>
              <a:spcBef>
                <a:spcPts val="0"/>
              </a:spcBef>
              <a:spcAft>
                <a:spcPts val="1287"/>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x-none" sz="2900" b="0" i="0" u="none" strike="noStrike" baseline="0">
                <a:ln>
                  <a:noFill/>
                </a:ln>
                <a:solidFill>
                  <a:srgbClr val="4C4C4C"/>
                </a:solidFill>
                <a:latin typeface="Calibri" pitchFamily="34"/>
                <a:ea typeface="SimSun" pitchFamily="2"/>
                <a:cs typeface="SimSun" pitchFamily="2"/>
              </a:defRPr>
            </a:lvl1pPr>
            <a:lvl2pPr marL="742680" marR="0" lvl="1" indent="-285480" algn="l" rtl="0" hangingPunct="0">
              <a:lnSpc>
                <a:spcPct val="102000"/>
              </a:lnSpc>
              <a:spcBef>
                <a:spcPts val="0"/>
              </a:spcBef>
              <a:spcAft>
                <a:spcPts val="1023"/>
              </a:spcAft>
              <a:buClr>
                <a:srgbClr val="000000"/>
              </a:buClr>
              <a:buSzPct val="100000"/>
              <a:buFont typeface="Times New Roman" pitchFamily="18"/>
              <a:buChar char="–"/>
              <a:tabLst>
                <a:tab pos="742680" algn="l"/>
                <a:tab pos="914040" algn="l"/>
                <a:tab pos="1371240" algn="l"/>
                <a:tab pos="1828439" algn="l"/>
                <a:tab pos="2285640" algn="l"/>
                <a:tab pos="2742840" algn="l"/>
                <a:tab pos="3200040" algn="l"/>
                <a:tab pos="3657240" algn="l"/>
                <a:tab pos="4114440" algn="l"/>
                <a:tab pos="4571639" algn="l"/>
                <a:tab pos="5028840" algn="l"/>
                <a:tab pos="5486040" algn="l"/>
                <a:tab pos="5943240" algn="l"/>
                <a:tab pos="6400440" algn="l"/>
                <a:tab pos="6857639" algn="l"/>
                <a:tab pos="7314840" algn="l"/>
                <a:tab pos="7772040" algn="l"/>
                <a:tab pos="8229240" algn="l"/>
                <a:tab pos="8686440" algn="l"/>
                <a:tab pos="9143640" algn="l"/>
                <a:tab pos="9600840" algn="l"/>
              </a:tabLst>
              <a:defRPr lang="x-none" sz="2500" b="0" i="0" u="none" strike="noStrike" baseline="0">
                <a:ln>
                  <a:noFill/>
                </a:ln>
                <a:solidFill>
                  <a:srgbClr val="4C4C4C"/>
                </a:solidFill>
                <a:latin typeface="Calibri" pitchFamily="34"/>
                <a:ea typeface="SimSun" pitchFamily="2"/>
                <a:cs typeface="SimSun" pitchFamily="2"/>
              </a:defRPr>
            </a:lvl2pPr>
            <a:lvl3pPr marL="1143000" marR="0" lvl="2" indent="-228600" algn="l" rtl="0" hangingPunct="0">
              <a:lnSpc>
                <a:spcPct val="102000"/>
              </a:lnSpc>
              <a:spcBef>
                <a:spcPts val="0"/>
              </a:spcBef>
              <a:spcAft>
                <a:spcPts val="774"/>
              </a:spcAft>
              <a:buClr>
                <a:srgbClr val="000000"/>
              </a:buClr>
              <a:buSzPct val="100000"/>
              <a:buFont typeface="Times New Roman" pitchFamily="18"/>
              <a:buChar char="•"/>
              <a:tabLst>
                <a:tab pos="1143000" algn="l"/>
                <a:tab pos="1371600" algn="l"/>
                <a:tab pos="1828799"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799" algn="l"/>
                <a:tab pos="9143999" algn="l"/>
                <a:tab pos="9601200" algn="l"/>
                <a:tab pos="10058399" algn="l"/>
              </a:tabLst>
              <a:defRPr lang="x-none" sz="2200" b="0" i="0" u="none" strike="noStrike" baseline="0">
                <a:ln>
                  <a:noFill/>
                </a:ln>
                <a:solidFill>
                  <a:srgbClr val="4C4C4C"/>
                </a:solidFill>
                <a:latin typeface="Calibri" pitchFamily="34"/>
                <a:ea typeface="SimSun" pitchFamily="2"/>
                <a:cs typeface="SimSun" pitchFamily="2"/>
              </a:defRPr>
            </a:lvl3pPr>
            <a:lvl4pPr marL="1600199" marR="0" lvl="3" indent="-228600" algn="l" rtl="0" hangingPunct="0">
              <a:lnSpc>
                <a:spcPct val="102000"/>
              </a:lnSpc>
              <a:spcBef>
                <a:spcPts val="0"/>
              </a:spcBef>
              <a:spcAft>
                <a:spcPts val="510"/>
              </a:spcAft>
              <a:buClr>
                <a:srgbClr val="000000"/>
              </a:buClr>
              <a:buSzPct val="100000"/>
              <a:buFont typeface="Times New Roman" pitchFamily="18"/>
              <a:buChar char="–"/>
              <a:tabLst>
                <a:tab pos="1600200" algn="l"/>
                <a:tab pos="1828800" algn="l"/>
                <a:tab pos="2285999"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3999" algn="l"/>
                <a:tab pos="9601199" algn="l"/>
                <a:tab pos="10058400" algn="l"/>
                <a:tab pos="10515599" algn="l"/>
              </a:tabLst>
              <a:defRPr lang="x-none" sz="1800" b="0" i="0" u="none" strike="noStrike" baseline="0">
                <a:ln>
                  <a:noFill/>
                </a:ln>
                <a:solidFill>
                  <a:srgbClr val="4C4C4C"/>
                </a:solidFill>
                <a:latin typeface="Calibri" pitchFamily="34"/>
                <a:ea typeface="SimSun" pitchFamily="2"/>
                <a:cs typeface="SimSun" pitchFamily="2"/>
              </a:defRPr>
            </a:lvl4pPr>
            <a:lvl5pPr marL="2057400" marR="0" lvl="4"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5pPr>
            <a:lvl6pPr marL="2057400" marR="0" lvl="5"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6pPr>
            <a:lvl7pPr marL="2057400" marR="0" lvl="6"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7pPr>
            <a:lvl8pPr marL="2057400" marR="0" lvl="7"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8pPr>
            <a:lvl9pPr marL="2057400" marR="0" lvl="8"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indent="0" algn="ctr" rtl="0" hangingPunct="0">
        <a:lnSpc>
          <a:spcPct val="102000"/>
        </a:lnSpc>
        <a:spcBef>
          <a:spcPts val="0"/>
        </a:spcBef>
        <a:spcAft>
          <a:spcPts val="0"/>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x-none" sz="4000" b="0" i="0" u="none" strike="noStrike" baseline="0">
          <a:ln>
            <a:noFill/>
          </a:ln>
          <a:solidFill>
            <a:srgbClr val="4C4C4C"/>
          </a:solidFill>
          <a:latin typeface="Calibri" pitchFamily="34"/>
          <a:ea typeface="SimSun" pitchFamily="2"/>
        </a:defRPr>
      </a:lvl1pPr>
    </p:titleStyle>
    <p:bodyStyle>
      <a:lvl1pPr marL="342720" marR="0" indent="-342720" algn="l" rtl="0" hangingPunct="0">
        <a:lnSpc>
          <a:spcPct val="102000"/>
        </a:lnSpc>
        <a:spcBef>
          <a:spcPts val="0"/>
        </a:spcBef>
        <a:spcAft>
          <a:spcPts val="1287"/>
        </a:spcAft>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x-none" sz="2900" b="0" i="0" u="none" strike="noStrike" baseline="0">
          <a:ln>
            <a:noFill/>
          </a:ln>
          <a:solidFill>
            <a:srgbClr val="4C4C4C"/>
          </a:solidFill>
          <a:latin typeface="Calibri" pitchFamily="34"/>
          <a:ea typeface="SimSun"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ecb.int/stats/exchange/eurofxref/html/index.en.html"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hyperlink" Target="http://markets.ft.com/research/Markets/Data-Archive" TargetMode="External"/><Relationship Id="rId4" Type="http://schemas.openxmlformats.org/officeDocument/2006/relationships/hyperlink" Target="http://www.bank.lv/monetara-politika/valutas-kursa-politika/valutas-kursi"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360" y="0"/>
            <a:ext cx="12189239" cy="6856199"/>
          </a:xfrm>
          <a:prstGeom prst="rect">
            <a:avLst/>
          </a:prstGeom>
          <a:noFill/>
          <a:ln>
            <a:noFill/>
          </a:ln>
        </p:spPr>
      </p:pic>
      <p:sp>
        <p:nvSpPr>
          <p:cNvPr id="3" name="Title 2"/>
          <p:cNvSpPr txBox="1">
            <a:spLocks noGrp="1"/>
          </p:cNvSpPr>
          <p:nvPr>
            <p:ph type="title" idx="4294967295"/>
          </p:nvPr>
        </p:nvSpPr>
        <p:spPr>
          <a:xfrm>
            <a:off x="4937760" y="2736370"/>
            <a:ext cx="7132320" cy="793422"/>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sz="5400" b="1" dirty="0" smtClean="0">
                <a:latin typeface="PF Square Sans Pro Medium" pitchFamily="34"/>
              </a:rPr>
              <a:t>Eiro ieviešana Latvijā</a:t>
            </a:r>
            <a:endParaRPr lang="en-US" sz="5400" b="1" dirty="0">
              <a:latin typeface="PF Square Sans Pro Medium" pitchFamily="3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lv-LV" dirty="0">
                <a:solidFill>
                  <a:schemeClr val="tx1">
                    <a:lumMod val="75000"/>
                    <a:lumOff val="25000"/>
                  </a:schemeClr>
                </a:solidFill>
              </a:rPr>
              <a:t>Eiro ieviešanas kārtības likums </a:t>
            </a:r>
            <a:endParaRPr lang="en-US" dirty="0">
              <a:solidFill>
                <a:schemeClr val="tx1">
                  <a:lumMod val="75000"/>
                  <a:lumOff val="25000"/>
                </a:schemeClr>
              </a:solidFill>
            </a:endParaRP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247932725"/>
              </p:ext>
            </p:extLst>
          </p:nvPr>
        </p:nvGraphicFramePr>
        <p:xfrm>
          <a:off x="405780" y="1412776"/>
          <a:ext cx="11579226" cy="4450080"/>
        </p:xfrm>
        <a:graphic>
          <a:graphicData uri="http://schemas.openxmlformats.org/drawingml/2006/table">
            <a:tbl>
              <a:tblPr firstRow="1" bandRow="1">
                <a:tableStyleId>{69012ECD-51FC-41F1-AA8D-1B2483CD663E}</a:tableStyleId>
              </a:tblPr>
              <a:tblGrid>
                <a:gridCol w="5789613"/>
                <a:gridCol w="5789613"/>
              </a:tblGrid>
              <a:tr h="3020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2000" kern="1200" dirty="0" smtClean="0">
                          <a:effectLst/>
                        </a:rPr>
                        <a:t>Kas nemainās</a:t>
                      </a:r>
                      <a:endParaRPr lang="cs-CZ" sz="2000" b="1" kern="1200" dirty="0" smtClean="0">
                        <a:solidFill>
                          <a:srgbClr val="0070C0"/>
                        </a:solidFill>
                        <a:effectLst/>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2000" kern="1200" dirty="0" smtClean="0">
                          <a:effectLst/>
                        </a:rPr>
                        <a:t>Galvenās izmaiņas</a:t>
                      </a:r>
                      <a:endParaRPr lang="cs-CZ" sz="2000" b="1" kern="1200" dirty="0" smtClean="0">
                        <a:solidFill>
                          <a:srgbClr val="0070C0"/>
                        </a:solidFill>
                        <a:effectLst/>
                        <a:latin typeface="+mn-lt"/>
                        <a:ea typeface="+mn-ea"/>
                        <a:cs typeface="+mn-cs"/>
                      </a:endParaRPr>
                    </a:p>
                  </a:txBody>
                  <a:tcPr/>
                </a:tc>
              </a:tr>
              <a:tr h="3322217">
                <a:tc>
                  <a:txBody>
                    <a:bodyPr/>
                    <a:lstStyle/>
                    <a:p>
                      <a:pPr marL="457200" marR="0" indent="-457200" algn="l" defTabSz="914400" rtl="0" eaLnBrk="1" fontAlgn="auto" latinLnBrk="0" hangingPunct="1">
                        <a:lnSpc>
                          <a:spcPct val="100000"/>
                        </a:lnSpc>
                        <a:spcBef>
                          <a:spcPts val="0"/>
                        </a:spcBef>
                        <a:spcAft>
                          <a:spcPts val="0"/>
                        </a:spcAft>
                        <a:buClrTx/>
                        <a:buSzTx/>
                        <a:buFont typeface="+mj-lt"/>
                        <a:buAutoNum type="arabicPeriod" startAt="5"/>
                        <a:tabLst/>
                        <a:defRPr/>
                      </a:pPr>
                      <a:r>
                        <a:rPr lang="lv-LV" sz="2000" kern="1200" dirty="0" smtClean="0">
                          <a:solidFill>
                            <a:schemeClr val="tx1">
                              <a:lumMod val="75000"/>
                              <a:lumOff val="25000"/>
                            </a:schemeClr>
                          </a:solidFill>
                          <a:effectLst/>
                        </a:rPr>
                        <a:t>Papīra dāvanu kartes ar latu nominālu var lietot līdz termiņa beigām.</a:t>
                      </a:r>
                    </a:p>
                    <a:p>
                      <a:pPr marL="457200" marR="0" indent="-457200" algn="l" defTabSz="914400" rtl="0" eaLnBrk="1" fontAlgn="auto" latinLnBrk="0" hangingPunct="1">
                        <a:lnSpc>
                          <a:spcPct val="100000"/>
                        </a:lnSpc>
                        <a:spcBef>
                          <a:spcPts val="0"/>
                        </a:spcBef>
                        <a:spcAft>
                          <a:spcPts val="0"/>
                        </a:spcAft>
                        <a:buClrTx/>
                        <a:buSzTx/>
                        <a:buFont typeface="+mj-lt"/>
                        <a:buAutoNum type="arabicPeriod" startAt="5"/>
                        <a:tabLst/>
                        <a:defRPr/>
                      </a:pPr>
                      <a:endParaRPr lang="lv-LV" sz="2000" kern="1200" dirty="0" smtClean="0">
                        <a:solidFill>
                          <a:schemeClr val="tx1">
                            <a:lumMod val="75000"/>
                            <a:lumOff val="25000"/>
                          </a:schemeClr>
                        </a:solidFill>
                        <a:effectLst/>
                      </a:endParaRPr>
                    </a:p>
                    <a:p>
                      <a:pPr marL="457200" marR="0" indent="-457200" algn="l" defTabSz="914400" rtl="0" eaLnBrk="1" fontAlgn="auto" latinLnBrk="0" hangingPunct="1">
                        <a:lnSpc>
                          <a:spcPct val="100000"/>
                        </a:lnSpc>
                        <a:spcBef>
                          <a:spcPts val="0"/>
                        </a:spcBef>
                        <a:spcAft>
                          <a:spcPts val="0"/>
                        </a:spcAft>
                        <a:buClrTx/>
                        <a:buSzTx/>
                        <a:buFont typeface="+mj-lt"/>
                        <a:buAutoNum type="arabicPeriod" startAt="5"/>
                        <a:tabLst/>
                        <a:defRPr/>
                      </a:pPr>
                      <a:r>
                        <a:rPr lang="lv-LV" sz="2000" kern="1200" dirty="0" smtClean="0">
                          <a:solidFill>
                            <a:schemeClr val="tx1">
                              <a:lumMod val="75000"/>
                              <a:lumOff val="25000"/>
                            </a:schemeClr>
                          </a:solidFill>
                          <a:effectLst/>
                          <a:latin typeface="+mn-lt"/>
                          <a:ea typeface="+mn-ea"/>
                          <a:cs typeface="+mn-cs"/>
                        </a:rPr>
                        <a:t>Grāmatvedības</a:t>
                      </a:r>
                      <a:r>
                        <a:rPr lang="lv-LV" sz="2000" kern="1200" baseline="0" dirty="0" smtClean="0">
                          <a:solidFill>
                            <a:schemeClr val="tx1">
                              <a:lumMod val="75000"/>
                              <a:lumOff val="25000"/>
                            </a:schemeClr>
                          </a:solidFill>
                          <a:effectLst/>
                          <a:latin typeface="+mn-lt"/>
                          <a:ea typeface="+mn-ea"/>
                          <a:cs typeface="+mn-cs"/>
                        </a:rPr>
                        <a:t> uzskaites principi saglabājas esošie, piemēram, gada pārskati tiek veidoti veselos skaitļos.</a:t>
                      </a:r>
                    </a:p>
                    <a:p>
                      <a:pPr marL="457200" marR="0" indent="-457200" algn="l" defTabSz="914400" rtl="0" eaLnBrk="1" fontAlgn="auto" latinLnBrk="0" hangingPunct="1">
                        <a:lnSpc>
                          <a:spcPct val="100000"/>
                        </a:lnSpc>
                        <a:spcBef>
                          <a:spcPts val="0"/>
                        </a:spcBef>
                        <a:spcAft>
                          <a:spcPts val="0"/>
                        </a:spcAft>
                        <a:buClrTx/>
                        <a:buSzTx/>
                        <a:buFont typeface="+mj-lt"/>
                        <a:buAutoNum type="arabicPeriod" startAt="5"/>
                        <a:tabLst/>
                        <a:defRPr/>
                      </a:pPr>
                      <a:endParaRPr lang="lv-LV" sz="2000" kern="1200" baseline="0" dirty="0" smtClean="0">
                        <a:solidFill>
                          <a:schemeClr val="tx1">
                            <a:lumMod val="75000"/>
                            <a:lumOff val="25000"/>
                          </a:schemeClr>
                        </a:solidFill>
                        <a:effectLst/>
                        <a:latin typeface="+mn-lt"/>
                        <a:ea typeface="+mn-ea"/>
                        <a:cs typeface="+mn-cs"/>
                      </a:endParaRPr>
                    </a:p>
                    <a:p>
                      <a:pPr marL="457200" marR="0" indent="-457200" algn="l" defTabSz="914400" rtl="0" eaLnBrk="1" fontAlgn="auto" latinLnBrk="0" hangingPunct="1">
                        <a:lnSpc>
                          <a:spcPct val="100000"/>
                        </a:lnSpc>
                        <a:spcBef>
                          <a:spcPts val="0"/>
                        </a:spcBef>
                        <a:spcAft>
                          <a:spcPts val="0"/>
                        </a:spcAft>
                        <a:buClrTx/>
                        <a:buSzTx/>
                        <a:buFont typeface="+mj-lt"/>
                        <a:buAutoNum type="arabicPeriod" startAt="5"/>
                        <a:tabLst/>
                        <a:defRPr/>
                      </a:pPr>
                      <a:r>
                        <a:rPr lang="lv-LV" sz="2000" kern="1200" baseline="0" dirty="0" smtClean="0">
                          <a:solidFill>
                            <a:schemeClr val="tx1">
                              <a:lumMod val="75000"/>
                              <a:lumOff val="25000"/>
                            </a:schemeClr>
                          </a:solidFill>
                          <a:effectLst/>
                          <a:latin typeface="+mn-lt"/>
                          <a:ea typeface="+mn-ea"/>
                          <a:cs typeface="+mn-cs"/>
                        </a:rPr>
                        <a:t>Cigaretes ar akcīzes nodokļa markām latos varēs tirgot neierobežotu laiku.</a:t>
                      </a:r>
                    </a:p>
                    <a:p>
                      <a:pPr marL="457200" indent="-457200">
                        <a:buFont typeface="+mj-lt"/>
                        <a:buAutoNum type="arabicPeriod"/>
                      </a:pPr>
                      <a:endParaRPr lang="lv-LV" sz="2000" kern="1200" dirty="0" smtClean="0">
                        <a:solidFill>
                          <a:srgbClr val="0070C0"/>
                        </a:solidFill>
                        <a:effectLst/>
                      </a:endParaRPr>
                    </a:p>
                    <a:p>
                      <a:pPr marL="457200" indent="-457200">
                        <a:buFont typeface="+mj-lt"/>
                        <a:buAutoNum type="arabicPeriod"/>
                      </a:pPr>
                      <a:endParaRPr lang="cs-CZ" sz="2000" kern="1200" dirty="0" smtClean="0">
                        <a:solidFill>
                          <a:srgbClr val="0070C0"/>
                        </a:solidFill>
                        <a:effectLst/>
                      </a:endParaRPr>
                    </a:p>
                    <a:p>
                      <a:endParaRPr lang="en-US" sz="2000" dirty="0">
                        <a:solidFill>
                          <a:srgbClr val="0070C0"/>
                        </a:solidFill>
                      </a:endParaRPr>
                    </a:p>
                  </a:txBody>
                  <a:tcPr/>
                </a:tc>
                <a:tc>
                  <a:txBody>
                    <a:bodyPr/>
                    <a:lstStyle/>
                    <a:p>
                      <a:pPr marL="457200" indent="-457200">
                        <a:lnSpc>
                          <a:spcPct val="100000"/>
                        </a:lnSpc>
                        <a:buFont typeface="+mj-lt"/>
                        <a:buAutoNum type="arabicPeriod" startAt="5"/>
                      </a:pPr>
                      <a:r>
                        <a:rPr lang="lv-LV" sz="2000" kern="1200" dirty="0" smtClean="0">
                          <a:solidFill>
                            <a:schemeClr val="tx1">
                              <a:lumMod val="75000"/>
                              <a:lumOff val="25000"/>
                            </a:schemeClr>
                          </a:solidFill>
                          <a:effectLst/>
                          <a:latin typeface="+mn-lt"/>
                          <a:ea typeface="+mn-ea"/>
                          <a:cs typeface="+mn-cs"/>
                        </a:rPr>
                        <a:t>Latu nominālu pastmarkas var lietot līdz 2015.gada 1.janvārim.</a:t>
                      </a:r>
                    </a:p>
                    <a:p>
                      <a:pPr marL="457200" indent="-457200">
                        <a:lnSpc>
                          <a:spcPct val="100000"/>
                        </a:lnSpc>
                        <a:buFont typeface="+mj-lt"/>
                        <a:buAutoNum type="arabicPeriod" startAt="5"/>
                      </a:pPr>
                      <a:endParaRPr lang="cs-CZ" sz="2000" kern="1200" dirty="0" smtClean="0">
                        <a:solidFill>
                          <a:schemeClr val="tx1">
                            <a:lumMod val="75000"/>
                            <a:lumOff val="25000"/>
                          </a:schemeClr>
                        </a:solidFill>
                        <a:effectLst/>
                        <a:latin typeface="+mn-lt"/>
                        <a:ea typeface="+mn-ea"/>
                        <a:cs typeface="+mn-cs"/>
                      </a:endParaRPr>
                    </a:p>
                    <a:p>
                      <a:pPr marL="457200" indent="-457200">
                        <a:lnSpc>
                          <a:spcPct val="100000"/>
                        </a:lnSpc>
                        <a:buFont typeface="+mj-lt"/>
                        <a:buAutoNum type="arabicPeriod" startAt="5"/>
                      </a:pPr>
                      <a:r>
                        <a:rPr lang="lv-LV" sz="2000" kern="1200" dirty="0" smtClean="0">
                          <a:solidFill>
                            <a:schemeClr val="tx1">
                              <a:lumMod val="75000"/>
                              <a:lumOff val="25000"/>
                            </a:schemeClr>
                          </a:solidFill>
                          <a:effectLst/>
                          <a:latin typeface="+mn-lt"/>
                          <a:ea typeface="+mn-ea"/>
                          <a:cs typeface="+mn-cs"/>
                        </a:rPr>
                        <a:t>Grāmatvedības attaisnojuma dokumenti un nodokļu (nodevu) maksājumi, sākot ar eiro dienu – tikai eiro. </a:t>
                      </a:r>
                    </a:p>
                    <a:p>
                      <a:pPr marL="457200" indent="-457200">
                        <a:buFont typeface="+mj-lt"/>
                        <a:buAutoNum type="arabicPeriod" startAt="5"/>
                      </a:pPr>
                      <a:endParaRPr lang="cs-CZ" sz="2000" kern="1200" dirty="0" smtClean="0">
                        <a:solidFill>
                          <a:schemeClr val="tx1">
                            <a:lumMod val="75000"/>
                            <a:lumOff val="25000"/>
                          </a:schemeClr>
                        </a:solidFill>
                        <a:effectLst/>
                        <a:latin typeface="+mn-lt"/>
                        <a:ea typeface="+mn-ea"/>
                        <a:cs typeface="+mn-cs"/>
                      </a:endParaRPr>
                    </a:p>
                    <a:p>
                      <a:pPr marL="457200" indent="-457200">
                        <a:buFont typeface="+mj-lt"/>
                        <a:buAutoNum type="arabicPeriod" startAt="5"/>
                      </a:pPr>
                      <a:r>
                        <a:rPr lang="lv-LV" sz="2000" kern="1200" dirty="0" smtClean="0">
                          <a:solidFill>
                            <a:schemeClr val="tx1">
                              <a:lumMod val="75000"/>
                              <a:lumOff val="25000"/>
                            </a:schemeClr>
                          </a:solidFill>
                          <a:effectLst/>
                          <a:latin typeface="+mn-lt"/>
                          <a:ea typeface="+mn-ea"/>
                          <a:cs typeface="+mn-cs"/>
                        </a:rPr>
                        <a:t>Dibinot kapitālsabiedrības, jau sākot ar 9.jūliju var izteikt </a:t>
                      </a:r>
                      <a:r>
                        <a:rPr lang="lv-LV" sz="2000" kern="1200" dirty="0" err="1" smtClean="0">
                          <a:solidFill>
                            <a:schemeClr val="tx1">
                              <a:lumMod val="75000"/>
                              <a:lumOff val="25000"/>
                            </a:schemeClr>
                          </a:solidFill>
                          <a:effectLst/>
                          <a:latin typeface="+mn-lt"/>
                          <a:ea typeface="+mn-ea"/>
                          <a:cs typeface="+mn-cs"/>
                        </a:rPr>
                        <a:t>kapitāldaļas</a:t>
                      </a:r>
                      <a:r>
                        <a:rPr lang="lv-LV" sz="2000" kern="1200" dirty="0" smtClean="0">
                          <a:solidFill>
                            <a:schemeClr val="tx1">
                              <a:lumMod val="75000"/>
                              <a:lumOff val="25000"/>
                            </a:schemeClr>
                          </a:solidFill>
                          <a:effectLst/>
                          <a:latin typeface="+mn-lt"/>
                          <a:ea typeface="+mn-ea"/>
                          <a:cs typeface="+mn-cs"/>
                        </a:rPr>
                        <a:t> eiro ekvivalentā un veselos eiro.</a:t>
                      </a:r>
                    </a:p>
                    <a:p>
                      <a:pPr marL="457200" indent="-457200">
                        <a:buFont typeface="+mj-lt"/>
                        <a:buAutoNum type="arabicPeriod" startAt="5"/>
                      </a:pPr>
                      <a:endParaRPr lang="cs-CZ" sz="2000" kern="1200" dirty="0" smtClean="0">
                        <a:solidFill>
                          <a:schemeClr val="tx1">
                            <a:lumMod val="75000"/>
                            <a:lumOff val="25000"/>
                          </a:schemeClr>
                        </a:solidFill>
                        <a:effectLst/>
                        <a:latin typeface="+mn-lt"/>
                        <a:ea typeface="+mn-ea"/>
                        <a:cs typeface="+mn-cs"/>
                      </a:endParaRPr>
                    </a:p>
                    <a:p>
                      <a:pPr marL="457200" indent="-457200">
                        <a:buFont typeface="+mj-lt"/>
                        <a:buAutoNum type="arabicPeriod" startAt="5"/>
                      </a:pPr>
                      <a:r>
                        <a:rPr lang="lv-LV" sz="2000" kern="1200" dirty="0" smtClean="0">
                          <a:solidFill>
                            <a:schemeClr val="tx1">
                              <a:lumMod val="75000"/>
                              <a:lumOff val="25000"/>
                            </a:schemeClr>
                          </a:solidFill>
                          <a:effectLst/>
                          <a:latin typeface="+mn-lt"/>
                          <a:ea typeface="+mn-ea"/>
                          <a:cs typeface="+mn-cs"/>
                        </a:rPr>
                        <a:t>Līdz 2016.gada 30.jūnijam kapitālsabiedrībām jāpārreģistrē uzņēmuma pamatkapitāls eiro. </a:t>
                      </a:r>
                      <a:endParaRPr lang="cs-CZ" sz="2000" kern="1200" dirty="0" smtClean="0">
                        <a:solidFill>
                          <a:schemeClr val="tx1">
                            <a:lumMod val="75000"/>
                            <a:lumOff val="25000"/>
                          </a:schemeClr>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1202168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Cenu norādīšana pakalpojumiem</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 ietverts pievienotās vērtības nodoklis </a:t>
            </a:r>
            <a:r>
              <a:rPr lang="lv-LV" sz="2200" dirty="0" err="1">
                <a:latin typeface="PF Square Sans Pro" pitchFamily="34"/>
              </a:rPr>
              <a:t>u.c</a:t>
            </a:r>
            <a:r>
              <a:rPr lang="lv-LV" sz="2200" dirty="0">
                <a:latin typeface="PF Square Sans Pro" pitchFamily="34"/>
              </a:rPr>
              <a:t>. </a:t>
            </a:r>
            <a:r>
              <a:rPr lang="lv-LV" sz="2200" dirty="0" smtClean="0">
                <a:latin typeface="PF Square Sans Pro" pitchFamily="34"/>
              </a:rPr>
              <a:t>nodokļi</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 cenrādī vai citā vizuāli uztveramā </a:t>
            </a:r>
            <a:r>
              <a:rPr lang="lv-LV" sz="2200" dirty="0" smtClean="0">
                <a:latin typeface="PF Square Sans Pro" pitchFamily="34"/>
              </a:rPr>
              <a:t>veidā</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 cenrādim jābūt brīvi </a:t>
            </a:r>
            <a:r>
              <a:rPr lang="lv-LV" sz="2200" dirty="0" smtClean="0">
                <a:latin typeface="PF Square Sans Pro" pitchFamily="34"/>
              </a:rPr>
              <a:t>pieejamam</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 ja pakalpojuma galīgā cena nav zināma, norāda veidu, kādā cena tiek aprēķināta</a:t>
            </a:r>
          </a:p>
          <a:p>
            <a:pPr marL="361260" lvl="0" indent="-34290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p:txBody>
      </p:sp>
    </p:spTree>
    <p:extLst>
      <p:ext uri="{BB962C8B-B14F-4D97-AF65-F5344CB8AC3E}">
        <p14:creationId xmlns:p14="http://schemas.microsoft.com/office/powerpoint/2010/main" val="1910943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Izpārdošana, cenu pazemināšana vai atlaides</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 skaidri norādāma sākotnējā cena un cena pēc tās pazemināšanas (cena ar atlaidi</a:t>
            </a:r>
            <a:r>
              <a:rPr lang="lv-LV" sz="2200" dirty="0" smtClean="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 cenas ir zemākas nekā attiecīgo preču/pakalpojumu parastās cenas</a:t>
            </a:r>
          </a:p>
          <a:p>
            <a:pPr marL="361260" lvl="0" indent="-34290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	!!! </a:t>
            </a:r>
            <a:r>
              <a:rPr lang="lv-LV" sz="2200" dirty="0">
                <a:latin typeface="PF Square Sans Pro" pitchFamily="34"/>
              </a:rPr>
              <a:t>Informācijai par piedāvātajām atlaidēm jābūt patiesai</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	!!! </a:t>
            </a:r>
            <a:r>
              <a:rPr lang="lv-LV" sz="2200" dirty="0">
                <a:latin typeface="PF Square Sans Pro" pitchFamily="34"/>
              </a:rPr>
              <a:t>Arī pie cenu pazemināšanas norādāma noteiktas mērvienības </a:t>
            </a:r>
            <a:r>
              <a:rPr lang="lv-LV" sz="2200" dirty="0" smtClean="0">
                <a:latin typeface="PF Square Sans Pro" pitchFamily="34"/>
              </a:rPr>
              <a:t>cena</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 norādot noteiktas mērvienības cenu pēc preces cenas pazemināšanas</a:t>
            </a:r>
          </a:p>
        </p:txBody>
      </p:sp>
    </p:spTree>
    <p:extLst>
      <p:ext uri="{BB962C8B-B14F-4D97-AF65-F5344CB8AC3E}">
        <p14:creationId xmlns:p14="http://schemas.microsoft.com/office/powerpoint/2010/main" val="3150354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gn="ctr">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800" b="1" dirty="0">
                <a:latin typeface="PF Square Sans Pro" pitchFamily="34"/>
              </a:rPr>
              <a:t>2</a:t>
            </a:r>
            <a:r>
              <a:rPr lang="lv-LV" sz="2800" b="1" dirty="0" smtClean="0">
                <a:latin typeface="PF Square Sans Pro" pitchFamily="34"/>
              </a:rPr>
              <a:t>. Cenu </a:t>
            </a:r>
            <a:r>
              <a:rPr lang="lv-LV" sz="2800" b="1" dirty="0">
                <a:latin typeface="PF Square Sans Pro" pitchFamily="34"/>
              </a:rPr>
              <a:t>norādīšana paralēlās atspoguļošanas periodā</a:t>
            </a:r>
          </a:p>
        </p:txBody>
      </p:sp>
    </p:spTree>
    <p:extLst>
      <p:ext uri="{BB962C8B-B14F-4D97-AF65-F5344CB8AC3E}">
        <p14:creationId xmlns:p14="http://schemas.microsoft.com/office/powerpoint/2010/main" val="1288508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Izmaiņas eiro ieviešanai:</a:t>
            </a: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i="1" dirty="0" err="1">
                <a:latin typeface="PF Square Sans Pro" pitchFamily="34"/>
              </a:rPr>
              <a:t>Euro</a:t>
            </a:r>
            <a:r>
              <a:rPr lang="lv-LV" sz="2200" i="1" dirty="0">
                <a:latin typeface="PF Square Sans Pro" pitchFamily="34"/>
              </a:rPr>
              <a:t> </a:t>
            </a:r>
            <a:r>
              <a:rPr lang="lv-LV" sz="2200" dirty="0">
                <a:latin typeface="PF Square Sans Pro" pitchFamily="34"/>
              </a:rPr>
              <a:t>ieviešanas kārtības likums</a:t>
            </a:r>
            <a:r>
              <a:rPr lang="lv-LV" sz="2200" dirty="0" smtClean="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Ministru kabineta noteikumi Nr.247 </a:t>
            </a:r>
            <a:r>
              <a:rPr lang="lv-LV" sz="2200" dirty="0" smtClean="0">
                <a:latin typeface="PF Square Sans Pro" pitchFamily="34"/>
              </a:rPr>
              <a:t>«Grozījumi </a:t>
            </a:r>
            <a:r>
              <a:rPr lang="lv-LV" sz="2200" dirty="0">
                <a:latin typeface="PF Square Sans Pro" pitchFamily="34"/>
              </a:rPr>
              <a:t>1999.gada 18.maija noteikumos Nr.178 </a:t>
            </a:r>
            <a:r>
              <a:rPr lang="lv-LV" sz="2200" dirty="0" smtClean="0">
                <a:latin typeface="PF Square Sans Pro" pitchFamily="34"/>
              </a:rPr>
              <a:t>«Kārtība</a:t>
            </a:r>
            <a:r>
              <a:rPr lang="lv-LV" sz="2200" dirty="0">
                <a:latin typeface="PF Square Sans Pro" pitchFamily="34"/>
              </a:rPr>
              <a:t>, kādā norādāmas preču un pakalpojumu </a:t>
            </a:r>
            <a:r>
              <a:rPr lang="lv-LV" sz="2200" dirty="0" smtClean="0">
                <a:latin typeface="PF Square Sans Pro" pitchFamily="34"/>
              </a:rPr>
              <a:t>cenas»»;</a:t>
            </a:r>
            <a:endParaRPr lang="lv-LV" sz="2200" dirty="0">
              <a:latin typeface="PF Square Sans Pro" pitchFamily="34"/>
            </a:endParaRPr>
          </a:p>
          <a:p>
            <a:pPr marL="361260" lvl="0" indent="-34290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Vadlīnijas preču un pakalpojumu cenu norādīšanas kārtībai cenu paralēlās atspoguļošanas periodā.</a:t>
            </a:r>
          </a:p>
        </p:txBody>
      </p:sp>
    </p:spTree>
    <p:extLst>
      <p:ext uri="{BB962C8B-B14F-4D97-AF65-F5344CB8AC3E}">
        <p14:creationId xmlns:p14="http://schemas.microsoft.com/office/powerpoint/2010/main" val="2898896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Paralēlās atspoguļošanas periods</a:t>
            </a: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Preču un pakalpojumu cenu paralēlās atspoguļošanas periods sākas trīs mēnešus pirms </a:t>
            </a:r>
            <a:r>
              <a:rPr lang="lv-LV" sz="2200" dirty="0" smtClean="0">
                <a:latin typeface="PF Square Sans Pro" pitchFamily="34"/>
              </a:rPr>
              <a:t>eiro </a:t>
            </a:r>
            <a:r>
              <a:rPr lang="lv-LV" sz="2200" dirty="0">
                <a:latin typeface="PF Square Sans Pro" pitchFamily="34"/>
              </a:rPr>
              <a:t>ieviešanas dienas, </a:t>
            </a:r>
            <a:r>
              <a:rPr lang="lv-LV" sz="2200" dirty="0" err="1">
                <a:latin typeface="PF Square Sans Pro" pitchFamily="34"/>
              </a:rPr>
              <a:t>t.i</a:t>
            </a:r>
            <a:r>
              <a:rPr lang="lv-LV" sz="2200" dirty="0">
                <a:latin typeface="PF Square Sans Pro" pitchFamily="34"/>
              </a:rPr>
              <a:t>., no 2013.gada 1.oktobra un ilgst sešus mēnešus pēc </a:t>
            </a:r>
            <a:r>
              <a:rPr lang="lv-LV" sz="2200" dirty="0" smtClean="0">
                <a:latin typeface="PF Square Sans Pro" pitchFamily="34"/>
              </a:rPr>
              <a:t>eiro </a:t>
            </a:r>
            <a:r>
              <a:rPr lang="lv-LV" sz="2200" dirty="0">
                <a:latin typeface="PF Square Sans Pro" pitchFamily="34"/>
              </a:rPr>
              <a:t>ieviešanas dienas, </a:t>
            </a:r>
            <a:r>
              <a:rPr lang="lv-LV" sz="2200" dirty="0" err="1">
                <a:latin typeface="PF Square Sans Pro" pitchFamily="34"/>
              </a:rPr>
              <a:t>t.i</a:t>
            </a:r>
            <a:r>
              <a:rPr lang="lv-LV" sz="2200" dirty="0">
                <a:latin typeface="PF Square Sans Pro" pitchFamily="34"/>
              </a:rPr>
              <a:t>., līdz 2014.gada 30.jūnijam.</a:t>
            </a:r>
          </a:p>
        </p:txBody>
      </p:sp>
    </p:spTree>
    <p:extLst>
      <p:ext uri="{BB962C8B-B14F-4D97-AF65-F5344CB8AC3E}">
        <p14:creationId xmlns:p14="http://schemas.microsoft.com/office/powerpoint/2010/main" val="1104979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31528"/>
            <a:ext cx="10969920" cy="627864"/>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Preču un </a:t>
            </a:r>
            <a:r>
              <a:rPr lang="lv-LV" dirty="0" err="1">
                <a:latin typeface="PF Square Sans Pro Medium" pitchFamily="34"/>
              </a:rPr>
              <a:t>pakalpojumu cenu</a:t>
            </a:r>
            <a:r>
              <a:rPr lang="lv-LV" dirty="0">
                <a:latin typeface="PF Square Sans Pro Medium" pitchFamily="34"/>
              </a:rPr>
              <a:t> </a:t>
            </a:r>
            <a:r>
              <a:rPr lang="lv-LV" dirty="0" smtClean="0">
                <a:latin typeface="PF Square Sans Pro Medium" pitchFamily="34"/>
              </a:rPr>
              <a:t>konvertācija</a:t>
            </a:r>
            <a:endParaRPr lang="lv-LV"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LVL konvertācijā uz EUR izmanto Eiropas Padomes noteikto maiņas kursu</a:t>
            </a:r>
            <a:r>
              <a:rPr lang="lv-LV" sz="2200" dirty="0" smtClean="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 </a:t>
            </a: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Apaļojot ņem vērā nākamo zīmi aiz pēdējās atstājamās zīmes aiz komata</a:t>
            </a:r>
            <a:r>
              <a:rPr lang="lv-LV" sz="2200" dirty="0" smtClean="0">
                <a:latin typeface="PF Square Sans Pro" pitchFamily="34"/>
              </a:rPr>
              <a:t>:</a:t>
            </a: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	1) Ja nākamā zīme ir no 0 līdz 4, tad pēdējās atstājamās zīmes vērtība nemainās;</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	2) Ja nākamā zīme aiz komata ir no 5 līdz 9, tad pēdējā atstājamā zīme tiek apaļota </a:t>
            </a:r>
            <a:r>
              <a:rPr lang="lv-LV" sz="2200" dirty="0" smtClean="0">
                <a:latin typeface="PF Square Sans Pro" pitchFamily="34"/>
              </a:rPr>
              <a:t>		par </a:t>
            </a:r>
            <a:r>
              <a:rPr lang="lv-LV" sz="2200" dirty="0">
                <a:latin typeface="PF Square Sans Pro" pitchFamily="34"/>
              </a:rPr>
              <a:t>vienu vērtību uz augšu.</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p:txBody>
      </p:sp>
    </p:spTree>
    <p:extLst>
      <p:ext uri="{BB962C8B-B14F-4D97-AF65-F5344CB8AC3E}">
        <p14:creationId xmlns:p14="http://schemas.microsoft.com/office/powerpoint/2010/main" val="1918683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31528"/>
            <a:ext cx="10969920" cy="627864"/>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Preču un </a:t>
            </a:r>
            <a:r>
              <a:rPr lang="lv-LV" dirty="0" err="1">
                <a:latin typeface="PF Square Sans Pro Medium" pitchFamily="34"/>
              </a:rPr>
              <a:t>pakalpojumu cenu</a:t>
            </a:r>
            <a:r>
              <a:rPr lang="lv-LV" dirty="0">
                <a:latin typeface="PF Square Sans Pro Medium" pitchFamily="34"/>
              </a:rPr>
              <a:t> </a:t>
            </a:r>
            <a:r>
              <a:rPr lang="lv-LV" dirty="0" smtClean="0">
                <a:latin typeface="PF Square Sans Pro Medium" pitchFamily="34"/>
              </a:rPr>
              <a:t>konvertācija</a:t>
            </a:r>
            <a:endParaRPr lang="lv-LV"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 K</a:t>
            </a:r>
            <a:r>
              <a:rPr lang="lv-LV" sz="2200" dirty="0" smtClean="0">
                <a:latin typeface="PF Square Sans Pro" pitchFamily="34"/>
              </a:rPr>
              <a:t>onvertējot </a:t>
            </a:r>
            <a:r>
              <a:rPr lang="lv-LV" sz="2200" dirty="0">
                <a:latin typeface="PF Square Sans Pro" pitchFamily="34"/>
              </a:rPr>
              <a:t>preču un pakalpojumu cenas, ir jānorāda vismaz divas zīmes aiz komata, ja cena, kura tiek konvertēta satur ne vairāk kā divas zīmes aiz komata</a:t>
            </a:r>
            <a:r>
              <a:rPr lang="lv-LV" sz="2200" dirty="0" smtClean="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 </a:t>
            </a:r>
            <a:r>
              <a:rPr lang="lv-LV" sz="2200" dirty="0" smtClean="0">
                <a:latin typeface="PF Square Sans Pro" pitchFamily="34"/>
              </a:rPr>
              <a:t>Konvertējot </a:t>
            </a:r>
            <a:r>
              <a:rPr lang="lv-LV" sz="2200" dirty="0">
                <a:latin typeface="PF Square Sans Pro" pitchFamily="34"/>
              </a:rPr>
              <a:t>preču un pakalpojumu cenu, kura satur vairāk kā divas zīmes aiz komata, tās vērtībai </a:t>
            </a:r>
            <a:r>
              <a:rPr lang="lv-LV" sz="2200" dirty="0" smtClean="0">
                <a:latin typeface="PF Square Sans Pro" pitchFamily="34"/>
              </a:rPr>
              <a:t>eiro aiz </a:t>
            </a:r>
            <a:r>
              <a:rPr lang="lv-LV" sz="2200" dirty="0">
                <a:latin typeface="PF Square Sans Pro" pitchFamily="34"/>
              </a:rPr>
              <a:t>komata tiek norādītas tikpat zīmes, cik noteiktajai vienas vienības cenas vērtībai latos</a:t>
            </a:r>
            <a:r>
              <a:rPr lang="lv-LV" sz="2200" dirty="0" smtClean="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 Gadījumā, kad pēc konvertācijas pirmās divas zīmes aiz komata ir nulles, tad cenu var norādīt veselās vienībās, </a:t>
            </a:r>
            <a:r>
              <a:rPr lang="lv-LV" sz="2200" dirty="0" err="1">
                <a:latin typeface="PF Square Sans Pro" pitchFamily="34"/>
              </a:rPr>
              <a:t>t.i</a:t>
            </a:r>
            <a:r>
              <a:rPr lang="lv-LV" sz="2200" dirty="0">
                <a:latin typeface="PF Square Sans Pro" pitchFamily="34"/>
              </a:rPr>
              <a:t>. bez zīmēm aiz komata.</a:t>
            </a:r>
          </a:p>
        </p:txBody>
      </p:sp>
    </p:spTree>
    <p:extLst>
      <p:ext uri="{BB962C8B-B14F-4D97-AF65-F5344CB8AC3E}">
        <p14:creationId xmlns:p14="http://schemas.microsoft.com/office/powerpoint/2010/main" val="1046468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smtClean="0">
                <a:latin typeface="PF Square Sans Pro Medium" pitchFamily="34"/>
              </a:rPr>
              <a:t>Piemēri</a:t>
            </a:r>
            <a:endParaRPr lang="en-US" dirty="0">
              <a:latin typeface="PF Square Sans Pro Medium" pitchFamily="34"/>
            </a:endParaRPr>
          </a:p>
        </p:txBody>
      </p:sp>
      <p:graphicFrame>
        <p:nvGraphicFramePr>
          <p:cNvPr id="6" name="Content Placeholder 5"/>
          <p:cNvGraphicFramePr>
            <a:graphicFrameLocks/>
          </p:cNvGraphicFramePr>
          <p:nvPr>
            <p:extLst>
              <p:ext uri="{D42A27DB-BD31-4B8C-83A1-F6EECF244321}">
                <p14:modId xmlns:p14="http://schemas.microsoft.com/office/powerpoint/2010/main" val="1530546255"/>
              </p:ext>
            </p:extLst>
          </p:nvPr>
        </p:nvGraphicFramePr>
        <p:xfrm>
          <a:off x="1917948" y="1230315"/>
          <a:ext cx="7416800" cy="4206240"/>
        </p:xfrm>
        <a:graphic>
          <a:graphicData uri="http://schemas.openxmlformats.org/drawingml/2006/table">
            <a:tbl>
              <a:tblPr/>
              <a:tblGrid>
                <a:gridCol w="1130300"/>
                <a:gridCol w="2828925"/>
                <a:gridCol w="3457575"/>
              </a:tblGrid>
              <a:tr h="838829">
                <a:tc>
                  <a:txBody>
                    <a:bodyPr/>
                    <a:lstStyle/>
                    <a:p>
                      <a:pPr marL="457200" marR="0" lvl="0" indent="0" algn="just" defTabSz="914400" rtl="0" eaLnBrk="1" fontAlgn="base" latinLnBrk="0" hangingPunct="1">
                        <a:lnSpc>
                          <a:spcPct val="115000"/>
                        </a:lnSpc>
                        <a:spcBef>
                          <a:spcPct val="0"/>
                        </a:spcBef>
                        <a:spcAft>
                          <a:spcPct val="0"/>
                        </a:spcAft>
                        <a:buClrTx/>
                        <a:buSzTx/>
                        <a:buFontTx/>
                        <a:buNone/>
                        <a:tabLst/>
                      </a:pPr>
                      <a:r>
                        <a:rPr kumimoji="0" lang="lv-LV" sz="2400" b="1" i="0" u="none" strike="noStrike" cap="none" normalizeH="0" baseline="0" dirty="0" smtClean="0">
                          <a:ln>
                            <a:noFill/>
                          </a:ln>
                          <a:solidFill>
                            <a:schemeClr val="tx1"/>
                          </a:solidFill>
                          <a:effectLst/>
                          <a:latin typeface="Arial" charset="0"/>
                          <a:cs typeface="Times New Roman" charset="0"/>
                        </a:rPr>
                        <a:t> </a:t>
                      </a:r>
                      <a:endParaRPr kumimoji="0" lang="lv-LV" sz="2400" b="0" i="0" u="none" strike="noStrike" cap="none" normalizeH="0" baseline="0" dirty="0" smtClean="0">
                        <a:ln>
                          <a:noFill/>
                        </a:ln>
                        <a:solidFill>
                          <a:schemeClr val="tx1"/>
                        </a:solidFill>
                        <a:effectLst/>
                        <a:latin typeface="Arial"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lv-LV" sz="2400" b="1" i="0" u="none" strike="noStrike" cap="none" normalizeH="0" baseline="0" dirty="0" smtClean="0">
                          <a:ln>
                            <a:noFill/>
                          </a:ln>
                          <a:solidFill>
                            <a:schemeClr val="tx1"/>
                          </a:solidFill>
                          <a:effectLst/>
                          <a:latin typeface="Arial" charset="0"/>
                          <a:cs typeface="Times New Roman" charset="0"/>
                        </a:rPr>
                        <a:t>Cena latos</a:t>
                      </a:r>
                      <a:endParaRPr kumimoji="0" lang="lv-LV" sz="2400" b="0" i="0" u="none" strike="noStrike" cap="none" normalizeH="0" baseline="0" dirty="0" smtClean="0">
                        <a:ln>
                          <a:noFill/>
                        </a:ln>
                        <a:solidFill>
                          <a:schemeClr val="tx1"/>
                        </a:solidFill>
                        <a:effectLst/>
                        <a:latin typeface="Arial"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lv-LV" sz="2400" b="1" i="0" u="none" strike="noStrike" cap="none" normalizeH="0" baseline="0" dirty="0" smtClean="0">
                          <a:ln>
                            <a:noFill/>
                          </a:ln>
                          <a:solidFill>
                            <a:schemeClr val="tx1"/>
                          </a:solidFill>
                          <a:effectLst/>
                          <a:latin typeface="Arial" charset="0"/>
                          <a:cs typeface="Times New Roman" charset="0"/>
                        </a:rPr>
                        <a:t>Cena eiro pēc konvertācijas</a:t>
                      </a:r>
                      <a:endParaRPr kumimoji="0" lang="lv-LV" sz="2400" b="0" i="0" u="none" strike="noStrike" cap="none" normalizeH="0" baseline="0" dirty="0" smtClean="0">
                        <a:ln>
                          <a:noFill/>
                        </a:ln>
                        <a:solidFill>
                          <a:schemeClr val="tx1"/>
                        </a:solidFill>
                        <a:effectLst/>
                        <a:latin typeface="Arial"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415">
                <a:tc>
                  <a:txBody>
                    <a:bodyPr/>
                    <a:lstStyle/>
                    <a:p>
                      <a:pPr marL="457200" marR="0" lvl="0" indent="0" algn="just" defTabSz="914400" rtl="0" eaLnBrk="1" fontAlgn="base" latinLnBrk="0" hangingPunct="1">
                        <a:lnSpc>
                          <a:spcPct val="115000"/>
                        </a:lnSpc>
                        <a:spcBef>
                          <a:spcPct val="0"/>
                        </a:spcBef>
                        <a:spcAft>
                          <a:spcPct val="0"/>
                        </a:spcAft>
                        <a:buClrTx/>
                        <a:buSzTx/>
                        <a:buFontTx/>
                        <a:buNone/>
                        <a:tabLst/>
                      </a:pPr>
                      <a:r>
                        <a:rPr kumimoji="0" lang="lv-LV" sz="2400" b="0" i="0" u="none" strike="noStrike" cap="none" normalizeH="0" baseline="0" smtClean="0">
                          <a:ln>
                            <a:noFill/>
                          </a:ln>
                          <a:solidFill>
                            <a:schemeClr val="tx1"/>
                          </a:solidFill>
                          <a:effectLst/>
                          <a:latin typeface="Arial" charset="0"/>
                          <a:cs typeface="Times New Roman" charset="0"/>
                        </a:rPr>
                        <a:t>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just" defTabSz="914400" rtl="0" eaLnBrk="1" fontAlgn="base" latinLnBrk="0" hangingPunct="1">
                        <a:lnSpc>
                          <a:spcPct val="115000"/>
                        </a:lnSpc>
                        <a:spcBef>
                          <a:spcPct val="0"/>
                        </a:spcBef>
                        <a:spcAft>
                          <a:spcPct val="0"/>
                        </a:spcAft>
                        <a:buClrTx/>
                        <a:buSzTx/>
                        <a:buFontTx/>
                        <a:buNone/>
                        <a:tabLst/>
                      </a:pPr>
                      <a:r>
                        <a:rPr kumimoji="0" lang="lv-LV" sz="2400" b="0" i="0" u="none" strike="noStrike" cap="none" normalizeH="0" baseline="0" dirty="0" smtClean="0">
                          <a:ln>
                            <a:noFill/>
                          </a:ln>
                          <a:solidFill>
                            <a:schemeClr val="tx1"/>
                          </a:solidFill>
                          <a:effectLst/>
                          <a:latin typeface="Arial" charset="0"/>
                          <a:cs typeface="Times New Roman" charset="0"/>
                        </a:rPr>
                        <a:t>3,25 LVL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just" defTabSz="914400" rtl="0" eaLnBrk="1" fontAlgn="base" latinLnBrk="0" hangingPunct="1">
                        <a:lnSpc>
                          <a:spcPct val="115000"/>
                        </a:lnSpc>
                        <a:spcBef>
                          <a:spcPct val="0"/>
                        </a:spcBef>
                        <a:spcAft>
                          <a:spcPct val="0"/>
                        </a:spcAft>
                        <a:buClrTx/>
                        <a:buSzTx/>
                        <a:buFontTx/>
                        <a:buNone/>
                        <a:tabLst/>
                      </a:pPr>
                      <a:r>
                        <a:rPr kumimoji="0" lang="lv-LV" sz="2400" b="0" i="0" u="none" strike="noStrike" cap="none" normalizeH="0" baseline="0" dirty="0" smtClean="0">
                          <a:ln>
                            <a:noFill/>
                          </a:ln>
                          <a:solidFill>
                            <a:schemeClr val="tx1"/>
                          </a:solidFill>
                          <a:effectLst/>
                          <a:latin typeface="Arial" charset="0"/>
                          <a:cs typeface="Times New Roman" charset="0"/>
                        </a:rPr>
                        <a:t>4,62 EUR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415">
                <a:tc>
                  <a:txBody>
                    <a:bodyPr/>
                    <a:lstStyle/>
                    <a:p>
                      <a:pPr marL="457200" marR="0" lvl="0" indent="0" algn="just" defTabSz="914400" rtl="0" eaLnBrk="1" fontAlgn="base" latinLnBrk="0" hangingPunct="1">
                        <a:lnSpc>
                          <a:spcPct val="115000"/>
                        </a:lnSpc>
                        <a:spcBef>
                          <a:spcPct val="0"/>
                        </a:spcBef>
                        <a:spcAft>
                          <a:spcPct val="0"/>
                        </a:spcAft>
                        <a:buClrTx/>
                        <a:buSzTx/>
                        <a:buFontTx/>
                        <a:buNone/>
                        <a:tabLst/>
                      </a:pPr>
                      <a:r>
                        <a:rPr kumimoji="0" lang="lv-LV" sz="2400" b="0" i="0" u="none" strike="noStrike" cap="none" normalizeH="0" baseline="0" smtClean="0">
                          <a:ln>
                            <a:noFill/>
                          </a:ln>
                          <a:solidFill>
                            <a:schemeClr val="tx1"/>
                          </a:solidFill>
                          <a:effectLst/>
                          <a:latin typeface="Arial" charset="0"/>
                          <a:cs typeface="Times New Roman" charset="0"/>
                        </a:rPr>
                        <a:t>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just" defTabSz="914400" rtl="0" eaLnBrk="1" fontAlgn="base" latinLnBrk="0" hangingPunct="1">
                        <a:lnSpc>
                          <a:spcPct val="115000"/>
                        </a:lnSpc>
                        <a:spcBef>
                          <a:spcPct val="0"/>
                        </a:spcBef>
                        <a:spcAft>
                          <a:spcPct val="0"/>
                        </a:spcAft>
                        <a:buClrTx/>
                        <a:buSzTx/>
                        <a:buFontTx/>
                        <a:buNone/>
                        <a:tabLst/>
                      </a:pPr>
                      <a:r>
                        <a:rPr kumimoji="0" lang="lv-LV" sz="2400" b="0" i="0" u="none" strike="noStrike" cap="none" normalizeH="0" baseline="0" dirty="0" smtClean="0">
                          <a:ln>
                            <a:noFill/>
                          </a:ln>
                          <a:solidFill>
                            <a:schemeClr val="tx1"/>
                          </a:solidFill>
                          <a:effectLst/>
                          <a:latin typeface="Arial" charset="0"/>
                          <a:cs typeface="Times New Roman" charset="0"/>
                        </a:rPr>
                        <a:t>5,06 LVL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just" defTabSz="914400" rtl="0" eaLnBrk="1" fontAlgn="base" latinLnBrk="0" hangingPunct="1">
                        <a:lnSpc>
                          <a:spcPct val="115000"/>
                        </a:lnSpc>
                        <a:spcBef>
                          <a:spcPct val="0"/>
                        </a:spcBef>
                        <a:spcAft>
                          <a:spcPct val="0"/>
                        </a:spcAft>
                        <a:buClrTx/>
                        <a:buSzTx/>
                        <a:buFontTx/>
                        <a:buNone/>
                        <a:tabLst/>
                      </a:pPr>
                      <a:r>
                        <a:rPr kumimoji="0" lang="lv-LV" sz="2400" b="0" i="0" u="none" strike="noStrike" cap="none" normalizeH="0" baseline="0" dirty="0" smtClean="0">
                          <a:ln>
                            <a:noFill/>
                          </a:ln>
                          <a:solidFill>
                            <a:schemeClr val="tx1"/>
                          </a:solidFill>
                          <a:effectLst/>
                          <a:latin typeface="Arial" charset="0"/>
                          <a:cs typeface="Times New Roman" charset="0"/>
                        </a:rPr>
                        <a:t>7,20 EUR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415">
                <a:tc>
                  <a:txBody>
                    <a:bodyPr/>
                    <a:lstStyle/>
                    <a:p>
                      <a:pPr marL="457200" marR="0" lvl="0" indent="0" algn="just" defTabSz="914400" rtl="0" eaLnBrk="1" fontAlgn="base" latinLnBrk="0" hangingPunct="1">
                        <a:lnSpc>
                          <a:spcPct val="115000"/>
                        </a:lnSpc>
                        <a:spcBef>
                          <a:spcPct val="0"/>
                        </a:spcBef>
                        <a:spcAft>
                          <a:spcPct val="0"/>
                        </a:spcAft>
                        <a:buClrTx/>
                        <a:buSzTx/>
                        <a:buFontTx/>
                        <a:buNone/>
                        <a:tabLst/>
                      </a:pPr>
                      <a:r>
                        <a:rPr kumimoji="0" lang="lv-LV" sz="2400" b="0" i="0" u="none" strike="noStrike" cap="none" normalizeH="0" baseline="0" dirty="0" smtClean="0">
                          <a:ln>
                            <a:noFill/>
                          </a:ln>
                          <a:solidFill>
                            <a:schemeClr val="tx1"/>
                          </a:solidFill>
                          <a:effectLst/>
                          <a:latin typeface="Arial" charset="0"/>
                          <a:cs typeface="Times New Roman" charset="0"/>
                        </a:rPr>
                        <a:t>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just" defTabSz="914400" rtl="0" eaLnBrk="1" fontAlgn="base" latinLnBrk="0" hangingPunct="1">
                        <a:lnSpc>
                          <a:spcPct val="115000"/>
                        </a:lnSpc>
                        <a:spcBef>
                          <a:spcPct val="0"/>
                        </a:spcBef>
                        <a:spcAft>
                          <a:spcPct val="0"/>
                        </a:spcAft>
                        <a:buClrTx/>
                        <a:buSzTx/>
                        <a:buFontTx/>
                        <a:buNone/>
                        <a:tabLst/>
                      </a:pPr>
                      <a:r>
                        <a:rPr kumimoji="0" lang="lv-LV" sz="2400" b="0" i="0" u="none" strike="noStrike" cap="none" normalizeH="0" baseline="0" dirty="0" smtClean="0">
                          <a:ln>
                            <a:noFill/>
                          </a:ln>
                          <a:solidFill>
                            <a:schemeClr val="tx1"/>
                          </a:solidFill>
                          <a:effectLst/>
                          <a:latin typeface="Arial" charset="0"/>
                          <a:cs typeface="Times New Roman" charset="0"/>
                        </a:rPr>
                        <a:t>2,- LVL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just" defTabSz="914400" rtl="0" eaLnBrk="1" fontAlgn="base" latinLnBrk="0" hangingPunct="1">
                        <a:lnSpc>
                          <a:spcPct val="115000"/>
                        </a:lnSpc>
                        <a:spcBef>
                          <a:spcPct val="0"/>
                        </a:spcBef>
                        <a:spcAft>
                          <a:spcPct val="0"/>
                        </a:spcAft>
                        <a:buClrTx/>
                        <a:buSzTx/>
                        <a:buFontTx/>
                        <a:buNone/>
                        <a:tabLst/>
                      </a:pPr>
                      <a:r>
                        <a:rPr kumimoji="0" lang="lv-LV" sz="2400" b="0" i="0" u="none" strike="noStrike" cap="none" normalizeH="0" baseline="0" dirty="0" smtClean="0">
                          <a:ln>
                            <a:noFill/>
                          </a:ln>
                          <a:solidFill>
                            <a:schemeClr val="tx1"/>
                          </a:solidFill>
                          <a:effectLst/>
                          <a:latin typeface="Arial" charset="0"/>
                          <a:cs typeface="Times New Roman" charset="0"/>
                        </a:rPr>
                        <a:t>2,85 EUR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72310">
                <a:tc>
                  <a:txBody>
                    <a:bodyPr/>
                    <a:lstStyle/>
                    <a:p>
                      <a:pPr marL="457200" marR="0" lvl="0" indent="0" algn="just" defTabSz="914400" rtl="0" eaLnBrk="1" fontAlgn="base" latinLnBrk="0" hangingPunct="1">
                        <a:lnSpc>
                          <a:spcPct val="115000"/>
                        </a:lnSpc>
                        <a:spcBef>
                          <a:spcPct val="0"/>
                        </a:spcBef>
                        <a:spcAft>
                          <a:spcPct val="0"/>
                        </a:spcAft>
                        <a:buClrTx/>
                        <a:buSzTx/>
                        <a:buFontTx/>
                        <a:buNone/>
                        <a:tabLst/>
                      </a:pPr>
                      <a:r>
                        <a:rPr kumimoji="0" lang="lv-LV" sz="2400" b="0" i="0" u="none" strike="noStrike" cap="none" normalizeH="0" baseline="0" smtClean="0">
                          <a:ln>
                            <a:noFill/>
                          </a:ln>
                          <a:solidFill>
                            <a:schemeClr val="tx1"/>
                          </a:solidFill>
                          <a:effectLst/>
                          <a:latin typeface="Arial" charset="0"/>
                          <a:cs typeface="Times New Roman" charset="0"/>
                        </a:rPr>
                        <a:t>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just" defTabSz="914400" rtl="0" eaLnBrk="1" fontAlgn="base" latinLnBrk="0" hangingPunct="1">
                        <a:lnSpc>
                          <a:spcPct val="115000"/>
                        </a:lnSpc>
                        <a:spcBef>
                          <a:spcPct val="0"/>
                        </a:spcBef>
                        <a:spcAft>
                          <a:spcPct val="0"/>
                        </a:spcAft>
                        <a:buClrTx/>
                        <a:buSzTx/>
                        <a:buFontTx/>
                        <a:buNone/>
                        <a:tabLst/>
                      </a:pPr>
                      <a:r>
                        <a:rPr kumimoji="0" lang="lv-LV" sz="2400" b="0" i="0" u="none" strike="noStrike" cap="none" normalizeH="0" baseline="0" dirty="0" smtClean="0">
                          <a:ln>
                            <a:noFill/>
                          </a:ln>
                          <a:solidFill>
                            <a:schemeClr val="tx1"/>
                          </a:solidFill>
                          <a:effectLst/>
                          <a:latin typeface="Arial" charset="0"/>
                          <a:cs typeface="Times New Roman" charset="0"/>
                        </a:rPr>
                        <a:t>2,81 LVL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just" defTabSz="914400" rtl="0" eaLnBrk="1" fontAlgn="base" latinLnBrk="0" hangingPunct="1">
                        <a:lnSpc>
                          <a:spcPct val="115000"/>
                        </a:lnSpc>
                        <a:spcBef>
                          <a:spcPct val="0"/>
                        </a:spcBef>
                        <a:spcAft>
                          <a:spcPct val="0"/>
                        </a:spcAft>
                        <a:buClrTx/>
                        <a:buSzTx/>
                        <a:buFontTx/>
                        <a:buNone/>
                        <a:tabLst/>
                      </a:pPr>
                      <a:r>
                        <a:rPr kumimoji="0" lang="lv-LV" sz="2400" b="0" i="0" u="none" strike="noStrike" cap="none" normalizeH="0" baseline="0" dirty="0" smtClean="0">
                          <a:ln>
                            <a:noFill/>
                          </a:ln>
                          <a:solidFill>
                            <a:schemeClr val="tx1"/>
                          </a:solidFill>
                          <a:effectLst/>
                          <a:latin typeface="Arial" charset="0"/>
                          <a:cs typeface="Times New Roman" charset="0"/>
                        </a:rPr>
                        <a:t>4,00 EUR</a:t>
                      </a:r>
                    </a:p>
                    <a:p>
                      <a:pPr marL="457200" marR="0" lvl="0" indent="0" algn="just" defTabSz="914400" rtl="0" eaLnBrk="1" fontAlgn="base" latinLnBrk="0" hangingPunct="1">
                        <a:lnSpc>
                          <a:spcPct val="115000"/>
                        </a:lnSpc>
                        <a:spcBef>
                          <a:spcPct val="0"/>
                        </a:spcBef>
                        <a:spcAft>
                          <a:spcPct val="0"/>
                        </a:spcAft>
                        <a:buClrTx/>
                        <a:buSzTx/>
                        <a:buFontTx/>
                        <a:buNone/>
                        <a:tabLst/>
                      </a:pPr>
                      <a:r>
                        <a:rPr kumimoji="0" lang="lv-LV" sz="2400" b="0" i="0" u="none" strike="noStrike" cap="none" normalizeH="0" baseline="0" dirty="0" smtClean="0">
                          <a:ln>
                            <a:noFill/>
                          </a:ln>
                          <a:solidFill>
                            <a:schemeClr val="tx1"/>
                          </a:solidFill>
                          <a:effectLst/>
                          <a:latin typeface="Arial" charset="0"/>
                          <a:cs typeface="Times New Roman" charset="0"/>
                        </a:rPr>
                        <a:t>vai</a:t>
                      </a:r>
                    </a:p>
                    <a:p>
                      <a:pPr marL="457200" marR="0" lvl="0" indent="0" algn="just" defTabSz="914400" rtl="0" eaLnBrk="1" fontAlgn="base" latinLnBrk="0" hangingPunct="1">
                        <a:lnSpc>
                          <a:spcPct val="115000"/>
                        </a:lnSpc>
                        <a:spcBef>
                          <a:spcPct val="0"/>
                        </a:spcBef>
                        <a:spcAft>
                          <a:spcPct val="0"/>
                        </a:spcAft>
                        <a:buClrTx/>
                        <a:buSzTx/>
                        <a:buFontTx/>
                        <a:buNone/>
                        <a:tabLst/>
                      </a:pPr>
                      <a:r>
                        <a:rPr kumimoji="0" lang="lv-LV" sz="2400" b="0" i="0" u="none" strike="noStrike" cap="none" normalizeH="0" baseline="0" dirty="0" smtClean="0">
                          <a:ln>
                            <a:noFill/>
                          </a:ln>
                          <a:solidFill>
                            <a:schemeClr val="tx1"/>
                          </a:solidFill>
                          <a:effectLst/>
                          <a:latin typeface="Arial" charset="0"/>
                          <a:cs typeface="Times New Roman" charset="0"/>
                        </a:rPr>
                        <a:t>4,- EUR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415">
                <a:tc>
                  <a:txBody>
                    <a:bodyPr/>
                    <a:lstStyle/>
                    <a:p>
                      <a:pPr marL="457200" marR="0" lvl="0" indent="0" algn="just" defTabSz="914400" rtl="0" eaLnBrk="1" fontAlgn="base" latinLnBrk="0" hangingPunct="1">
                        <a:lnSpc>
                          <a:spcPct val="115000"/>
                        </a:lnSpc>
                        <a:spcBef>
                          <a:spcPct val="0"/>
                        </a:spcBef>
                        <a:spcAft>
                          <a:spcPct val="0"/>
                        </a:spcAft>
                        <a:buClrTx/>
                        <a:buSzTx/>
                        <a:buFontTx/>
                        <a:buNone/>
                        <a:tabLst/>
                      </a:pPr>
                      <a:r>
                        <a:rPr kumimoji="0" lang="lv-LV" sz="2400" b="0" i="0" u="none" strike="noStrike" cap="none" normalizeH="0" baseline="0" smtClean="0">
                          <a:ln>
                            <a:noFill/>
                          </a:ln>
                          <a:solidFill>
                            <a:schemeClr val="tx1"/>
                          </a:solidFill>
                          <a:effectLst/>
                          <a:latin typeface="Arial" charset="0"/>
                          <a:cs typeface="Times New Roman" charset="0"/>
                        </a:rPr>
                        <a:t>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just" defTabSz="914400" rtl="0" eaLnBrk="1" fontAlgn="base" latinLnBrk="0" hangingPunct="1">
                        <a:lnSpc>
                          <a:spcPct val="115000"/>
                        </a:lnSpc>
                        <a:spcBef>
                          <a:spcPct val="0"/>
                        </a:spcBef>
                        <a:spcAft>
                          <a:spcPct val="0"/>
                        </a:spcAft>
                        <a:buClrTx/>
                        <a:buSzTx/>
                        <a:buFontTx/>
                        <a:buNone/>
                        <a:tabLst/>
                      </a:pPr>
                      <a:r>
                        <a:rPr kumimoji="0" lang="lv-LV" sz="2400" b="0" i="0" u="none" strike="noStrike" cap="none" normalizeH="0" baseline="0" dirty="0" smtClean="0">
                          <a:ln>
                            <a:noFill/>
                          </a:ln>
                          <a:solidFill>
                            <a:schemeClr val="tx1"/>
                          </a:solidFill>
                          <a:effectLst/>
                          <a:latin typeface="Arial" charset="0"/>
                          <a:cs typeface="Times New Roman" charset="0"/>
                        </a:rPr>
                        <a:t>0,969 LVL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just" defTabSz="914400" rtl="0" eaLnBrk="1" fontAlgn="base" latinLnBrk="0" hangingPunct="1">
                        <a:lnSpc>
                          <a:spcPct val="115000"/>
                        </a:lnSpc>
                        <a:spcBef>
                          <a:spcPct val="0"/>
                        </a:spcBef>
                        <a:spcAft>
                          <a:spcPct val="0"/>
                        </a:spcAft>
                        <a:buClrTx/>
                        <a:buSzTx/>
                        <a:buFontTx/>
                        <a:buNone/>
                        <a:tabLst/>
                      </a:pPr>
                      <a:r>
                        <a:rPr kumimoji="0" lang="lv-LV" sz="2400" b="0" i="0" u="none" strike="noStrike" cap="none" normalizeH="0" baseline="0" dirty="0" smtClean="0">
                          <a:ln>
                            <a:noFill/>
                          </a:ln>
                          <a:solidFill>
                            <a:schemeClr val="tx1"/>
                          </a:solidFill>
                          <a:effectLst/>
                          <a:latin typeface="Arial" charset="0"/>
                          <a:cs typeface="Times New Roman" charset="0"/>
                        </a:rPr>
                        <a:t>1,379 EUR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415">
                <a:tc>
                  <a:txBody>
                    <a:bodyPr/>
                    <a:lstStyle/>
                    <a:p>
                      <a:pPr marL="457200" marR="0" lvl="0" indent="0" algn="just" defTabSz="914400" rtl="0" eaLnBrk="1" fontAlgn="base" latinLnBrk="0" hangingPunct="1">
                        <a:lnSpc>
                          <a:spcPct val="115000"/>
                        </a:lnSpc>
                        <a:spcBef>
                          <a:spcPct val="0"/>
                        </a:spcBef>
                        <a:spcAft>
                          <a:spcPct val="0"/>
                        </a:spcAft>
                        <a:buClrTx/>
                        <a:buSzTx/>
                        <a:buFontTx/>
                        <a:buNone/>
                        <a:tabLst/>
                      </a:pPr>
                      <a:r>
                        <a:rPr kumimoji="0" lang="lv-LV" sz="2400" b="0" i="0" u="none" strike="noStrike" cap="none" normalizeH="0" baseline="0" smtClean="0">
                          <a:ln>
                            <a:noFill/>
                          </a:ln>
                          <a:solidFill>
                            <a:schemeClr val="tx1"/>
                          </a:solidFill>
                          <a:effectLst/>
                          <a:latin typeface="Arial" charset="0"/>
                          <a:cs typeface="Times New Roman" charset="0"/>
                        </a:rPr>
                        <a:t>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just" defTabSz="914400" rtl="0" eaLnBrk="1" fontAlgn="base" latinLnBrk="0" hangingPunct="1">
                        <a:lnSpc>
                          <a:spcPct val="115000"/>
                        </a:lnSpc>
                        <a:spcBef>
                          <a:spcPct val="0"/>
                        </a:spcBef>
                        <a:spcAft>
                          <a:spcPct val="0"/>
                        </a:spcAft>
                        <a:buClrTx/>
                        <a:buSzTx/>
                        <a:buFontTx/>
                        <a:buNone/>
                        <a:tabLst/>
                      </a:pPr>
                      <a:r>
                        <a:rPr kumimoji="0" lang="lv-LV" sz="2400" b="0" i="0" u="none" strike="noStrike" cap="none" normalizeH="0" baseline="0" dirty="0" smtClean="0">
                          <a:ln>
                            <a:noFill/>
                          </a:ln>
                          <a:solidFill>
                            <a:schemeClr val="tx1"/>
                          </a:solidFill>
                          <a:effectLst/>
                          <a:latin typeface="Arial" charset="0"/>
                          <a:cs typeface="Times New Roman" charset="0"/>
                        </a:rPr>
                        <a:t>0,1819 LVL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just" defTabSz="914400" rtl="0" eaLnBrk="1" fontAlgn="base" latinLnBrk="0" hangingPunct="1">
                        <a:lnSpc>
                          <a:spcPct val="115000"/>
                        </a:lnSpc>
                        <a:spcBef>
                          <a:spcPct val="0"/>
                        </a:spcBef>
                        <a:spcAft>
                          <a:spcPct val="0"/>
                        </a:spcAft>
                        <a:buClrTx/>
                        <a:buSzTx/>
                        <a:buFontTx/>
                        <a:buNone/>
                        <a:tabLst/>
                      </a:pPr>
                      <a:r>
                        <a:rPr kumimoji="0" lang="lv-LV" sz="2400" b="0" i="0" u="none" strike="noStrike" cap="none" normalizeH="0" baseline="0" dirty="0" smtClean="0">
                          <a:ln>
                            <a:noFill/>
                          </a:ln>
                          <a:solidFill>
                            <a:schemeClr val="tx1"/>
                          </a:solidFill>
                          <a:effectLst/>
                          <a:latin typeface="Arial" charset="0"/>
                          <a:cs typeface="Times New Roman" charset="0"/>
                        </a:rPr>
                        <a:t>0,2588 EUR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03742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217596"/>
            <a:ext cx="10969920" cy="1255728"/>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smtClean="0">
                <a:latin typeface="PF Square Sans Pro Medium" pitchFamily="34"/>
              </a:rPr>
              <a:t>Cenu norādīšana paralēlās atspoguļošanas periodā</a:t>
            </a:r>
            <a:endParaRPr lang="lv-LV"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 3 mēnešus pirms </a:t>
            </a:r>
            <a:r>
              <a:rPr lang="lv-LV" sz="2200" dirty="0" smtClean="0">
                <a:latin typeface="PF Square Sans Pro" pitchFamily="34"/>
              </a:rPr>
              <a:t>eiro ieviešanas </a:t>
            </a:r>
            <a:r>
              <a:rPr lang="lv-LV" sz="2200" dirty="0">
                <a:latin typeface="PF Square Sans Pro" pitchFamily="34"/>
              </a:rPr>
              <a:t>dienas un 6 mēnešus pēc </a:t>
            </a:r>
            <a:r>
              <a:rPr lang="lv-LV" sz="2200" dirty="0" smtClean="0">
                <a:latin typeface="PF Square Sans Pro" pitchFamily="34"/>
              </a:rPr>
              <a:t>eiro ieviešanas </a:t>
            </a:r>
            <a:r>
              <a:rPr lang="lv-LV" sz="2200" dirty="0">
                <a:latin typeface="PF Square Sans Pro" pitchFamily="34"/>
              </a:rPr>
              <a:t>dienas preču un pakalpojumu cenas norādāmas latos un </a:t>
            </a:r>
            <a:r>
              <a:rPr lang="lv-LV" sz="2200" dirty="0" smtClean="0">
                <a:latin typeface="PF Square Sans Pro" pitchFamily="34"/>
              </a:rPr>
              <a:t>eiro.</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 3 </a:t>
            </a:r>
            <a:r>
              <a:rPr lang="lv-LV" sz="2200" dirty="0">
                <a:latin typeface="PF Square Sans Pro" pitchFamily="34"/>
              </a:rPr>
              <a:t>mēnešus pirms </a:t>
            </a:r>
            <a:r>
              <a:rPr lang="lv-LV" sz="2200" dirty="0" smtClean="0">
                <a:latin typeface="PF Square Sans Pro" pitchFamily="34"/>
              </a:rPr>
              <a:t>eiro ieviešanas </a:t>
            </a:r>
            <a:r>
              <a:rPr lang="lv-LV" sz="2200" dirty="0">
                <a:latin typeface="PF Square Sans Pro" pitchFamily="34"/>
              </a:rPr>
              <a:t>dienas </a:t>
            </a:r>
            <a:r>
              <a:rPr lang="lv-LV" sz="2200" u="sng" dirty="0">
                <a:latin typeface="PF Square Sans Pro" pitchFamily="34"/>
              </a:rPr>
              <a:t>var nenorādīt noteiktas mērvienības cenu </a:t>
            </a:r>
            <a:r>
              <a:rPr lang="lv-LV" sz="2200" u="sng" dirty="0" smtClean="0">
                <a:latin typeface="PF Square Sans Pro" pitchFamily="34"/>
              </a:rPr>
              <a:t>eiro</a:t>
            </a:r>
            <a:r>
              <a:rPr lang="lv-LV" sz="2200" dirty="0" smtClean="0">
                <a:latin typeface="PF Square Sans Pro" pitchFamily="34"/>
              </a:rPr>
              <a:t>, </a:t>
            </a:r>
            <a:r>
              <a:rPr lang="lv-LV" sz="2200" dirty="0">
                <a:latin typeface="PF Square Sans Pro" pitchFamily="34"/>
              </a:rPr>
              <a:t>izņemot 13.punktā minēto gadījumu, kā arī </a:t>
            </a:r>
            <a:r>
              <a:rPr lang="lv-LV" sz="2200" u="sng" dirty="0">
                <a:latin typeface="PF Square Sans Pro" pitchFamily="34"/>
              </a:rPr>
              <a:t>preču un pakalpojumu sākotnējo cenu </a:t>
            </a:r>
            <a:r>
              <a:rPr lang="lv-LV" sz="2200" u="sng" dirty="0" smtClean="0">
                <a:latin typeface="PF Square Sans Pro" pitchFamily="34"/>
              </a:rPr>
              <a:t>eiro</a:t>
            </a:r>
            <a:r>
              <a:rPr lang="lv-LV" sz="2200" dirty="0" smtClean="0">
                <a:latin typeface="PF Square Sans Pro" pitchFamily="34"/>
              </a:rPr>
              <a:t>, </a:t>
            </a:r>
            <a:r>
              <a:rPr lang="lv-LV" sz="2200" dirty="0">
                <a:latin typeface="PF Square Sans Pro" pitchFamily="34"/>
              </a:rPr>
              <a:t>ja izsludināta preču izpārdošana, cenu pazemināšana vai atlaides</a:t>
            </a:r>
            <a:r>
              <a:rPr lang="lv-LV" sz="2200" dirty="0" smtClean="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 6 </a:t>
            </a:r>
            <a:r>
              <a:rPr lang="lv-LV" sz="2200" dirty="0">
                <a:latin typeface="PF Square Sans Pro" pitchFamily="34"/>
              </a:rPr>
              <a:t>mēnešus pēc </a:t>
            </a:r>
            <a:r>
              <a:rPr lang="lv-LV" sz="2200" dirty="0" smtClean="0">
                <a:latin typeface="PF Square Sans Pro" pitchFamily="34"/>
              </a:rPr>
              <a:t>eiro ieviešanas </a:t>
            </a:r>
            <a:r>
              <a:rPr lang="lv-LV" sz="2200" dirty="0">
                <a:latin typeface="PF Square Sans Pro" pitchFamily="34"/>
              </a:rPr>
              <a:t>dienas </a:t>
            </a:r>
            <a:r>
              <a:rPr lang="lv-LV" sz="2200" u="sng" dirty="0">
                <a:latin typeface="PF Square Sans Pro" pitchFamily="34"/>
              </a:rPr>
              <a:t>var nenorādīt noteiktas mērvienības cenu latos</a:t>
            </a:r>
            <a:r>
              <a:rPr lang="lv-LV" sz="2200" dirty="0">
                <a:latin typeface="PF Square Sans Pro" pitchFamily="34"/>
              </a:rPr>
              <a:t>, izņemot 13.punktā minēto gadījumu, kā arī </a:t>
            </a:r>
            <a:r>
              <a:rPr lang="lv-LV" sz="2200" u="sng" dirty="0">
                <a:latin typeface="PF Square Sans Pro" pitchFamily="34"/>
              </a:rPr>
              <a:t>preču un pakalpojumu sākotnējo cenu latos</a:t>
            </a:r>
            <a:r>
              <a:rPr lang="lv-LV" sz="2200" dirty="0">
                <a:latin typeface="PF Square Sans Pro" pitchFamily="34"/>
              </a:rPr>
              <a:t>, ja izsludināta preču izpārdošana, cenu pazemināšana vai atlaides.</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p:txBody>
      </p:sp>
    </p:spTree>
    <p:extLst>
      <p:ext uri="{BB962C8B-B14F-4D97-AF65-F5344CB8AC3E}">
        <p14:creationId xmlns:p14="http://schemas.microsoft.com/office/powerpoint/2010/main" val="1774227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237697"/>
            <a:ext cx="10969920" cy="1215526"/>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Cenu norādīšana paralēlās atspoguļošanas periodā:</a:t>
            </a:r>
          </a:p>
        </p:txBody>
      </p:sp>
      <p:sp>
        <p:nvSpPr>
          <p:cNvPr id="4" name="Content Placeholder 1"/>
          <p:cNvSpPr>
            <a:spLocks noGrp="1"/>
          </p:cNvSpPr>
          <p:nvPr>
            <p:ph type="subTitle" idx="4294967295"/>
          </p:nvPr>
        </p:nvSpPr>
        <p:spPr>
          <a:xfrm>
            <a:off x="609600" y="1649413"/>
            <a:ext cx="10969625" cy="3975100"/>
          </a:xfrm>
          <a:ln w="15875">
            <a:solidFill>
              <a:schemeClr val="tx1"/>
            </a:solidFill>
            <a:miter lim="800000"/>
            <a:headEnd/>
            <a:tailEnd/>
          </a:ln>
        </p:spPr>
        <p:txBody>
          <a:bodyPr/>
          <a:lstStyle/>
          <a:p>
            <a:pPr algn="ctr">
              <a:buFont typeface="Wingdings" pitchFamily="2" charset="2"/>
              <a:buNone/>
            </a:pPr>
            <a:r>
              <a:rPr lang="lv-LV" sz="7200" b="1" dirty="0" smtClean="0">
                <a:solidFill>
                  <a:schemeClr val="tx1">
                    <a:lumMod val="75000"/>
                    <a:lumOff val="25000"/>
                  </a:schemeClr>
                </a:solidFill>
              </a:rPr>
              <a:t>Piens «KAZIŅA» 0,5 l</a:t>
            </a:r>
            <a:endParaRPr lang="lv-LV" sz="7200" dirty="0" smtClean="0">
              <a:solidFill>
                <a:schemeClr val="tx1">
                  <a:lumMod val="75000"/>
                  <a:lumOff val="25000"/>
                </a:schemeClr>
              </a:solidFill>
            </a:endParaRPr>
          </a:p>
          <a:p>
            <a:pPr>
              <a:buFont typeface="Wingdings" pitchFamily="2" charset="2"/>
              <a:buNone/>
            </a:pPr>
            <a:endParaRPr lang="lv-LV" dirty="0" smtClean="0">
              <a:solidFill>
                <a:schemeClr val="tx1">
                  <a:lumMod val="75000"/>
                  <a:lumOff val="25000"/>
                </a:schemeClr>
              </a:solidFill>
            </a:endParaRPr>
          </a:p>
          <a:p>
            <a:pPr algn="ctr">
              <a:buFont typeface="Wingdings" pitchFamily="2" charset="2"/>
              <a:buNone/>
            </a:pPr>
            <a:r>
              <a:rPr lang="lv-LV" b="1" dirty="0" smtClean="0">
                <a:solidFill>
                  <a:schemeClr val="tx1">
                    <a:lumMod val="75000"/>
                    <a:lumOff val="25000"/>
                  </a:schemeClr>
                </a:solidFill>
              </a:rPr>
              <a:t>		</a:t>
            </a:r>
            <a:r>
              <a:rPr lang="lv-LV" sz="6600" dirty="0" smtClean="0">
                <a:solidFill>
                  <a:schemeClr val="tx1">
                    <a:lumMod val="75000"/>
                    <a:lumOff val="25000"/>
                  </a:schemeClr>
                </a:solidFill>
              </a:rPr>
              <a:t>0,86 LVL /1,22 EUR</a:t>
            </a:r>
          </a:p>
          <a:p>
            <a:pPr>
              <a:buFont typeface="Wingdings" pitchFamily="2" charset="2"/>
              <a:buNone/>
            </a:pPr>
            <a:r>
              <a:rPr lang="lv-LV" dirty="0" smtClean="0">
                <a:solidFill>
                  <a:schemeClr val="tx1">
                    <a:lumMod val="75000"/>
                    <a:lumOff val="25000"/>
                  </a:schemeClr>
                </a:solidFill>
              </a:rPr>
              <a:t>1,72 LVL/l</a:t>
            </a:r>
          </a:p>
          <a:p>
            <a:pPr>
              <a:buFont typeface="Wingdings" pitchFamily="2" charset="2"/>
              <a:buNone/>
            </a:pPr>
            <a:endParaRPr lang="lv-LV" dirty="0" smtClean="0"/>
          </a:p>
          <a:p>
            <a:endParaRPr lang="en-GB" dirty="0" smtClean="0"/>
          </a:p>
        </p:txBody>
      </p:sp>
    </p:spTree>
    <p:extLst>
      <p:ext uri="{BB962C8B-B14F-4D97-AF65-F5344CB8AC3E}">
        <p14:creationId xmlns:p14="http://schemas.microsoft.com/office/powerpoint/2010/main" val="1887396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360" y="0"/>
            <a:ext cx="12189239" cy="6856199"/>
          </a:xfrm>
          <a:prstGeom prst="rect">
            <a:avLst/>
          </a:prstGeom>
          <a:noFill/>
          <a:ln>
            <a:noFill/>
          </a:ln>
        </p:spPr>
      </p:pic>
      <p:sp>
        <p:nvSpPr>
          <p:cNvPr id="3" name="Title 2"/>
          <p:cNvSpPr txBox="1">
            <a:spLocks noGrp="1"/>
          </p:cNvSpPr>
          <p:nvPr>
            <p:ph type="title" idx="4294967295"/>
          </p:nvPr>
        </p:nvSpPr>
        <p:spPr>
          <a:xfrm>
            <a:off x="4937760" y="2312568"/>
            <a:ext cx="7132320" cy="1641027"/>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sz="5400" b="1" dirty="0" smtClean="0">
                <a:latin typeface="PF Square Sans Pro Medium" pitchFamily="34"/>
              </a:rPr>
              <a:t>Grāmatvedības uzskaites vadlīnijas</a:t>
            </a:r>
            <a:endParaRPr lang="en-US" sz="5400" b="1" dirty="0">
              <a:latin typeface="PF Square Sans Pro Medium" pitchFamily="34"/>
            </a:endParaRPr>
          </a:p>
        </p:txBody>
      </p:sp>
    </p:spTree>
    <p:extLst>
      <p:ext uri="{BB962C8B-B14F-4D97-AF65-F5344CB8AC3E}">
        <p14:creationId xmlns:p14="http://schemas.microsoft.com/office/powerpoint/2010/main" val="3078984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217596"/>
            <a:ext cx="10969920" cy="1255728"/>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Akcijas cenu norādīšana </a:t>
            </a:r>
            <a:r>
              <a:rPr lang="lv-LV" dirty="0" smtClean="0">
                <a:latin typeface="PF Square Sans Pro Medium" pitchFamily="34"/>
              </a:rPr>
              <a:t/>
            </a:r>
            <a:br>
              <a:rPr lang="lv-LV" dirty="0" smtClean="0">
                <a:latin typeface="PF Square Sans Pro Medium" pitchFamily="34"/>
              </a:rPr>
            </a:br>
            <a:r>
              <a:rPr lang="lv-LV" dirty="0" smtClean="0">
                <a:latin typeface="PF Square Sans Pro Medium" pitchFamily="34"/>
              </a:rPr>
              <a:t>01.10.2013</a:t>
            </a:r>
            <a:r>
              <a:rPr lang="lv-LV" dirty="0">
                <a:latin typeface="PF Square Sans Pro Medium" pitchFamily="34"/>
              </a:rPr>
              <a:t>.- 31.12.2013</a:t>
            </a:r>
          </a:p>
        </p:txBody>
      </p:sp>
      <p:cxnSp>
        <p:nvCxnSpPr>
          <p:cNvPr id="13" name="Straight Connector 12"/>
          <p:cNvCxnSpPr/>
          <p:nvPr/>
        </p:nvCxnSpPr>
        <p:spPr>
          <a:xfrm flipV="1">
            <a:off x="3419475" y="3284538"/>
            <a:ext cx="2665413" cy="792162"/>
          </a:xfrm>
          <a:prstGeom prst="line">
            <a:avLst/>
          </a:prstGeom>
        </p:spPr>
        <p:style>
          <a:lnRef idx="3">
            <a:schemeClr val="dk1"/>
          </a:lnRef>
          <a:fillRef idx="0">
            <a:schemeClr val="dk1"/>
          </a:fillRef>
          <a:effectRef idx="2">
            <a:schemeClr val="dk1"/>
          </a:effectRef>
          <a:fontRef idx="minor">
            <a:schemeClr val="tx1"/>
          </a:fontRef>
        </p:style>
      </p:cxnSp>
      <p:sp>
        <p:nvSpPr>
          <p:cNvPr id="14" name="Explosion 1 13"/>
          <p:cNvSpPr/>
          <p:nvPr/>
        </p:nvSpPr>
        <p:spPr>
          <a:xfrm>
            <a:off x="7606580" y="260648"/>
            <a:ext cx="3419475" cy="2233613"/>
          </a:xfrm>
          <a:prstGeom prst="irregularSeal1">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20000"/>
              </a:spcBef>
              <a:spcAft>
                <a:spcPct val="0"/>
              </a:spcAft>
              <a:buFont typeface="Arial" charset="0"/>
              <a:buChar char="•"/>
              <a:defRPr/>
            </a:pPr>
            <a:r>
              <a:rPr lang="lv-LV" sz="3200" dirty="0">
                <a:solidFill>
                  <a:prstClr val="black"/>
                </a:solidFill>
              </a:rPr>
              <a:t>AKCIJA!</a:t>
            </a:r>
            <a:endParaRPr lang="en-GB" sz="3200" dirty="0">
              <a:solidFill>
                <a:prstClr val="black"/>
              </a:solidFill>
            </a:endParaRPr>
          </a:p>
        </p:txBody>
      </p:sp>
      <p:sp>
        <p:nvSpPr>
          <p:cNvPr id="15" name="Content Placeholder 1"/>
          <p:cNvSpPr txBox="1">
            <a:spLocks/>
          </p:cNvSpPr>
          <p:nvPr/>
        </p:nvSpPr>
        <p:spPr>
          <a:xfrm>
            <a:off x="1125860" y="1628329"/>
            <a:ext cx="8002859" cy="4176935"/>
          </a:xfrm>
          <a:prstGeom prst="rect">
            <a:avLst/>
          </a:prstGeom>
          <a:ln w="15875">
            <a:solidFill>
              <a:schemeClr val="tx1"/>
            </a:solidFill>
            <a:miter lim="800000"/>
            <a:headEnd/>
            <a:tailEnd/>
          </a:ln>
        </p:spPr>
        <p:txBody>
          <a:bodyPr/>
          <a:lstStyle>
            <a:lvl1pPr marL="342720" marR="0" indent="-342720" algn="l" rtl="0" hangingPunct="0">
              <a:lnSpc>
                <a:spcPct val="102000"/>
              </a:lnSpc>
              <a:spcBef>
                <a:spcPts val="0"/>
              </a:spcBef>
              <a:spcAft>
                <a:spcPts val="1287"/>
              </a:spcAft>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x-none" sz="2900" b="0" i="0" u="none" strike="noStrike" baseline="0">
                <a:ln>
                  <a:noFill/>
                </a:ln>
                <a:solidFill>
                  <a:srgbClr val="4C4C4C"/>
                </a:solidFill>
                <a:latin typeface="Calibri" pitchFamily="34"/>
                <a:ea typeface="SimSun" pitchFamily="2"/>
              </a:defRPr>
            </a:lvl1pPr>
          </a:lstStyle>
          <a:p>
            <a:pPr>
              <a:buFont typeface="Wingdings" pitchFamily="2" charset="2"/>
              <a:buNone/>
            </a:pPr>
            <a:endParaRPr lang="lv-LV" sz="1000" b="1" kern="0" dirty="0" smtClean="0"/>
          </a:p>
          <a:p>
            <a:pPr>
              <a:buFont typeface="Wingdings" pitchFamily="2" charset="2"/>
              <a:buNone/>
            </a:pPr>
            <a:r>
              <a:rPr lang="lv-LV" sz="6800" b="1" kern="0" dirty="0" smtClean="0"/>
              <a:t>Piens «KAZIŅA» 0,5 l</a:t>
            </a:r>
            <a:endParaRPr lang="lv-LV" sz="6800" kern="0" dirty="0" smtClean="0"/>
          </a:p>
          <a:p>
            <a:pPr algn="ctr">
              <a:buFont typeface="Wingdings" pitchFamily="2" charset="2"/>
              <a:buNone/>
            </a:pPr>
            <a:r>
              <a:rPr lang="lv-LV" sz="6000" kern="0" dirty="0" smtClean="0"/>
              <a:t>0,86 Ls</a:t>
            </a:r>
          </a:p>
          <a:p>
            <a:pPr algn="ctr">
              <a:buFont typeface="Wingdings" pitchFamily="2" charset="2"/>
              <a:buNone/>
            </a:pPr>
            <a:r>
              <a:rPr lang="lv-LV" sz="6000" kern="0" dirty="0" smtClean="0"/>
              <a:t>0,50 LVL / 0,71 EUR</a:t>
            </a:r>
          </a:p>
          <a:p>
            <a:pPr>
              <a:buFont typeface="Wingdings" pitchFamily="2" charset="2"/>
              <a:buNone/>
            </a:pPr>
            <a:r>
              <a:rPr lang="lv-LV" kern="0" dirty="0" smtClean="0"/>
              <a:t>1,00 LVL/l</a:t>
            </a:r>
          </a:p>
        </p:txBody>
      </p:sp>
    </p:spTree>
    <p:extLst>
      <p:ext uri="{BB962C8B-B14F-4D97-AF65-F5344CB8AC3E}">
        <p14:creationId xmlns:p14="http://schemas.microsoft.com/office/powerpoint/2010/main" val="1748738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237697"/>
            <a:ext cx="10969920" cy="1215526"/>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Paraugs cenu norādīšanai paralēlās atspoguļošanas periodā</a:t>
            </a:r>
          </a:p>
        </p:txBody>
      </p:sp>
      <p:sp>
        <p:nvSpPr>
          <p:cNvPr id="4" name="Text Box 6"/>
          <p:cNvSpPr txBox="1">
            <a:spLocks noChangeArrowheads="1"/>
          </p:cNvSpPr>
          <p:nvPr/>
        </p:nvSpPr>
        <p:spPr bwMode="auto">
          <a:xfrm>
            <a:off x="2578720" y="4004841"/>
            <a:ext cx="5688013" cy="1584325"/>
          </a:xfrm>
          <a:prstGeom prst="rect">
            <a:avLst/>
          </a:prstGeom>
          <a:solidFill>
            <a:srgbClr val="FFFFFF"/>
          </a:solidFill>
          <a:ln w="9525">
            <a:solidFill>
              <a:srgbClr val="000000"/>
            </a:solidFill>
            <a:miter lim="800000"/>
            <a:headEnd/>
            <a:tailEnd/>
          </a:ln>
        </p:spPr>
        <p:txBody>
          <a:bodyPr/>
          <a:lstStyle>
            <a:lvl1pPr marL="342900" indent="-342900" eaLnBrk="0" hangingPunct="0">
              <a:buFont typeface="Arial" pitchFamily="34" charset="0"/>
              <a:defRPr sz="3200">
                <a:solidFill>
                  <a:schemeClr val="tx1"/>
                </a:solidFill>
                <a:latin typeface="Arial" pitchFamily="34" charset="0"/>
                <a:cs typeface="Times New Roman" pitchFamily="18" charset="0"/>
              </a:defRPr>
            </a:lvl1pPr>
            <a:lvl2pPr eaLnBrk="0" hangingPunct="0">
              <a:buFont typeface="Arial" pitchFamily="34" charset="0"/>
              <a:defRPr sz="3200">
                <a:solidFill>
                  <a:schemeClr val="tx1"/>
                </a:solidFill>
                <a:latin typeface="Arial" pitchFamily="34" charset="0"/>
                <a:cs typeface="Times New Roman" pitchFamily="18" charset="0"/>
              </a:defRPr>
            </a:lvl2pPr>
            <a:lvl3pPr eaLnBrk="0" hangingPunct="0">
              <a:buFont typeface="Arial" pitchFamily="34" charset="0"/>
              <a:defRPr sz="3200">
                <a:solidFill>
                  <a:schemeClr val="tx1"/>
                </a:solidFill>
                <a:latin typeface="Arial" pitchFamily="34" charset="0"/>
                <a:cs typeface="Times New Roman" pitchFamily="18" charset="0"/>
              </a:defRPr>
            </a:lvl3pPr>
            <a:lvl4pPr eaLnBrk="0" hangingPunct="0">
              <a:buFont typeface="Arial" pitchFamily="34" charset="0"/>
              <a:defRPr sz="3200">
                <a:solidFill>
                  <a:schemeClr val="tx1"/>
                </a:solidFill>
                <a:latin typeface="Arial" pitchFamily="34" charset="0"/>
                <a:cs typeface="Times New Roman" pitchFamily="18" charset="0"/>
              </a:defRPr>
            </a:lvl4pPr>
            <a:lvl5pPr eaLnBrk="0" hangingPunct="0">
              <a:buFont typeface="Arial" pitchFamily="34" charset="0"/>
              <a:defRPr sz="3200">
                <a:solidFill>
                  <a:schemeClr val="tx1"/>
                </a:solidFill>
                <a:latin typeface="Arial" pitchFamily="34" charset="0"/>
                <a:cs typeface="Times New Roman" pitchFamily="18" charset="0"/>
              </a:defRPr>
            </a:lvl5pPr>
            <a:lvl6pPr eaLnBrk="0" fontAlgn="base" hangingPunct="0">
              <a:spcBef>
                <a:spcPct val="20000"/>
              </a:spcBef>
              <a:spcAft>
                <a:spcPct val="0"/>
              </a:spcAft>
              <a:buFont typeface="Arial" pitchFamily="34" charset="0"/>
              <a:buChar char="•"/>
              <a:defRPr sz="3200">
                <a:solidFill>
                  <a:schemeClr val="tx1"/>
                </a:solidFill>
                <a:latin typeface="Arial" pitchFamily="34" charset="0"/>
                <a:cs typeface="Times New Roman" pitchFamily="18" charset="0"/>
              </a:defRPr>
            </a:lvl6pPr>
            <a:lvl7pPr eaLnBrk="0" fontAlgn="base" hangingPunct="0">
              <a:spcBef>
                <a:spcPct val="20000"/>
              </a:spcBef>
              <a:spcAft>
                <a:spcPct val="0"/>
              </a:spcAft>
              <a:buFont typeface="Arial" pitchFamily="34" charset="0"/>
              <a:buChar char="•"/>
              <a:defRPr sz="3200">
                <a:solidFill>
                  <a:schemeClr val="tx1"/>
                </a:solidFill>
                <a:latin typeface="Arial" pitchFamily="34" charset="0"/>
                <a:cs typeface="Times New Roman" pitchFamily="18" charset="0"/>
              </a:defRPr>
            </a:lvl7pPr>
            <a:lvl8pPr eaLnBrk="0" fontAlgn="base" hangingPunct="0">
              <a:spcBef>
                <a:spcPct val="20000"/>
              </a:spcBef>
              <a:spcAft>
                <a:spcPct val="0"/>
              </a:spcAft>
              <a:buFont typeface="Arial" pitchFamily="34" charset="0"/>
              <a:buChar char="•"/>
              <a:defRPr sz="3200">
                <a:solidFill>
                  <a:schemeClr val="tx1"/>
                </a:solidFill>
                <a:latin typeface="Arial" pitchFamily="34" charset="0"/>
                <a:cs typeface="Times New Roman" pitchFamily="18" charset="0"/>
              </a:defRPr>
            </a:lvl8pPr>
            <a:lvl9pPr eaLnBrk="0" fontAlgn="base" hangingPunct="0">
              <a:spcBef>
                <a:spcPct val="20000"/>
              </a:spcBef>
              <a:spcAft>
                <a:spcPct val="0"/>
              </a:spcAft>
              <a:buFont typeface="Arial" pitchFamily="34" charset="0"/>
              <a:buChar char="•"/>
              <a:defRPr sz="3200">
                <a:solidFill>
                  <a:schemeClr val="tx1"/>
                </a:solidFill>
                <a:latin typeface="Arial" pitchFamily="34" charset="0"/>
                <a:cs typeface="Times New Roman" pitchFamily="18" charset="0"/>
              </a:defRPr>
            </a:lvl9pPr>
          </a:lstStyle>
          <a:p>
            <a:pPr marL="0" indent="0" eaLnBrk="1" fontAlgn="base" hangingPunct="1">
              <a:spcBef>
                <a:spcPct val="20000"/>
              </a:spcBef>
              <a:spcAft>
                <a:spcPts val="1000"/>
              </a:spcAft>
              <a:defRPr/>
            </a:pPr>
            <a:r>
              <a:rPr lang="lv-LV" dirty="0" smtClean="0">
                <a:solidFill>
                  <a:schemeClr val="tx1">
                    <a:lumMod val="75000"/>
                    <a:lumOff val="25000"/>
                  </a:schemeClr>
                </a:solidFill>
                <a:latin typeface="Arial"/>
              </a:rPr>
              <a:t>Cukurs</a:t>
            </a:r>
          </a:p>
          <a:p>
            <a:pPr marL="0" indent="0" eaLnBrk="1" fontAlgn="base" hangingPunct="1">
              <a:spcBef>
                <a:spcPct val="20000"/>
              </a:spcBef>
              <a:spcAft>
                <a:spcPts val="1000"/>
              </a:spcAft>
              <a:defRPr/>
            </a:pPr>
            <a:r>
              <a:rPr lang="lv-LV" b="1" dirty="0" smtClean="0">
                <a:solidFill>
                  <a:schemeClr val="tx1">
                    <a:lumMod val="75000"/>
                    <a:lumOff val="25000"/>
                  </a:schemeClr>
                </a:solidFill>
                <a:latin typeface="Arial"/>
              </a:rPr>
              <a:t>1,21 EUR/kg 	0,85 LVL/kg</a:t>
            </a:r>
            <a:r>
              <a:rPr lang="lv-LV" b="1" dirty="0" smtClean="0">
                <a:solidFill>
                  <a:prstClr val="black"/>
                </a:solidFill>
                <a:latin typeface="Arial"/>
              </a:rPr>
              <a:t>	</a:t>
            </a:r>
            <a:endParaRPr lang="lv-LV" dirty="0" smtClean="0">
              <a:solidFill>
                <a:prstClr val="black"/>
              </a:solidFill>
              <a:latin typeface="Arial"/>
            </a:endParaRPr>
          </a:p>
        </p:txBody>
      </p:sp>
      <p:sp>
        <p:nvSpPr>
          <p:cNvPr id="5" name="Text Box 6"/>
          <p:cNvSpPr txBox="1">
            <a:spLocks noChangeArrowheads="1"/>
          </p:cNvSpPr>
          <p:nvPr/>
        </p:nvSpPr>
        <p:spPr bwMode="auto">
          <a:xfrm>
            <a:off x="2566020" y="1772816"/>
            <a:ext cx="5689600" cy="1584325"/>
          </a:xfrm>
          <a:prstGeom prst="rect">
            <a:avLst/>
          </a:prstGeom>
          <a:solidFill>
            <a:srgbClr val="FFFFFF"/>
          </a:solidFill>
          <a:ln w="9525">
            <a:solidFill>
              <a:srgbClr val="000000"/>
            </a:solidFill>
            <a:miter lim="800000"/>
            <a:headEnd/>
            <a:tailEnd/>
          </a:ln>
        </p:spPr>
        <p:txBody>
          <a:bodyPr/>
          <a:lstStyle>
            <a:lvl1pPr marL="342900" indent="-342900" eaLnBrk="0" hangingPunct="0">
              <a:buFont typeface="Arial" pitchFamily="34" charset="0"/>
              <a:defRPr sz="3200">
                <a:solidFill>
                  <a:schemeClr val="tx1"/>
                </a:solidFill>
                <a:latin typeface="Arial" pitchFamily="34" charset="0"/>
                <a:cs typeface="Times New Roman" pitchFamily="18" charset="0"/>
              </a:defRPr>
            </a:lvl1pPr>
            <a:lvl2pPr eaLnBrk="0" hangingPunct="0">
              <a:buFont typeface="Arial" pitchFamily="34" charset="0"/>
              <a:defRPr sz="3200">
                <a:solidFill>
                  <a:schemeClr val="tx1"/>
                </a:solidFill>
                <a:latin typeface="Arial" pitchFamily="34" charset="0"/>
                <a:cs typeface="Times New Roman" pitchFamily="18" charset="0"/>
              </a:defRPr>
            </a:lvl2pPr>
            <a:lvl3pPr eaLnBrk="0" hangingPunct="0">
              <a:buFont typeface="Arial" pitchFamily="34" charset="0"/>
              <a:defRPr sz="3200">
                <a:solidFill>
                  <a:schemeClr val="tx1"/>
                </a:solidFill>
                <a:latin typeface="Arial" pitchFamily="34" charset="0"/>
                <a:cs typeface="Times New Roman" pitchFamily="18" charset="0"/>
              </a:defRPr>
            </a:lvl3pPr>
            <a:lvl4pPr eaLnBrk="0" hangingPunct="0">
              <a:buFont typeface="Arial" pitchFamily="34" charset="0"/>
              <a:defRPr sz="3200">
                <a:solidFill>
                  <a:schemeClr val="tx1"/>
                </a:solidFill>
                <a:latin typeface="Arial" pitchFamily="34" charset="0"/>
                <a:cs typeface="Times New Roman" pitchFamily="18" charset="0"/>
              </a:defRPr>
            </a:lvl4pPr>
            <a:lvl5pPr eaLnBrk="0" hangingPunct="0">
              <a:buFont typeface="Arial" pitchFamily="34" charset="0"/>
              <a:defRPr sz="3200">
                <a:solidFill>
                  <a:schemeClr val="tx1"/>
                </a:solidFill>
                <a:latin typeface="Arial" pitchFamily="34" charset="0"/>
                <a:cs typeface="Times New Roman" pitchFamily="18" charset="0"/>
              </a:defRPr>
            </a:lvl5pPr>
            <a:lvl6pPr eaLnBrk="0" fontAlgn="base" hangingPunct="0">
              <a:spcBef>
                <a:spcPct val="20000"/>
              </a:spcBef>
              <a:spcAft>
                <a:spcPct val="0"/>
              </a:spcAft>
              <a:buFont typeface="Arial" pitchFamily="34" charset="0"/>
              <a:buChar char="•"/>
              <a:defRPr sz="3200">
                <a:solidFill>
                  <a:schemeClr val="tx1"/>
                </a:solidFill>
                <a:latin typeface="Arial" pitchFamily="34" charset="0"/>
                <a:cs typeface="Times New Roman" pitchFamily="18" charset="0"/>
              </a:defRPr>
            </a:lvl6pPr>
            <a:lvl7pPr eaLnBrk="0" fontAlgn="base" hangingPunct="0">
              <a:spcBef>
                <a:spcPct val="20000"/>
              </a:spcBef>
              <a:spcAft>
                <a:spcPct val="0"/>
              </a:spcAft>
              <a:buFont typeface="Arial" pitchFamily="34" charset="0"/>
              <a:buChar char="•"/>
              <a:defRPr sz="3200">
                <a:solidFill>
                  <a:schemeClr val="tx1"/>
                </a:solidFill>
                <a:latin typeface="Arial" pitchFamily="34" charset="0"/>
                <a:cs typeface="Times New Roman" pitchFamily="18" charset="0"/>
              </a:defRPr>
            </a:lvl7pPr>
            <a:lvl8pPr eaLnBrk="0" fontAlgn="base" hangingPunct="0">
              <a:spcBef>
                <a:spcPct val="20000"/>
              </a:spcBef>
              <a:spcAft>
                <a:spcPct val="0"/>
              </a:spcAft>
              <a:buFont typeface="Arial" pitchFamily="34" charset="0"/>
              <a:buChar char="•"/>
              <a:defRPr sz="3200">
                <a:solidFill>
                  <a:schemeClr val="tx1"/>
                </a:solidFill>
                <a:latin typeface="Arial" pitchFamily="34" charset="0"/>
                <a:cs typeface="Times New Roman" pitchFamily="18" charset="0"/>
              </a:defRPr>
            </a:lvl8pPr>
            <a:lvl9pPr eaLnBrk="0" fontAlgn="base" hangingPunct="0">
              <a:spcBef>
                <a:spcPct val="20000"/>
              </a:spcBef>
              <a:spcAft>
                <a:spcPct val="0"/>
              </a:spcAft>
              <a:buFont typeface="Arial" pitchFamily="34" charset="0"/>
              <a:buChar char="•"/>
              <a:defRPr sz="3200">
                <a:solidFill>
                  <a:schemeClr val="tx1"/>
                </a:solidFill>
                <a:latin typeface="Arial" pitchFamily="34" charset="0"/>
                <a:cs typeface="Times New Roman" pitchFamily="18" charset="0"/>
              </a:defRPr>
            </a:lvl9pPr>
          </a:lstStyle>
          <a:p>
            <a:pPr marL="0" indent="0" eaLnBrk="1" fontAlgn="base" hangingPunct="1">
              <a:spcBef>
                <a:spcPct val="20000"/>
              </a:spcBef>
              <a:spcAft>
                <a:spcPts val="1000"/>
              </a:spcAft>
              <a:defRPr/>
            </a:pPr>
            <a:r>
              <a:rPr lang="lv-LV" dirty="0" smtClean="0">
                <a:solidFill>
                  <a:schemeClr val="tx1">
                    <a:lumMod val="75000"/>
                    <a:lumOff val="25000"/>
                  </a:schemeClr>
                </a:solidFill>
                <a:latin typeface="Arial"/>
              </a:rPr>
              <a:t>Cukurs</a:t>
            </a:r>
          </a:p>
          <a:p>
            <a:pPr marL="0" indent="0" eaLnBrk="1" fontAlgn="base" hangingPunct="1">
              <a:spcBef>
                <a:spcPct val="20000"/>
              </a:spcBef>
              <a:spcAft>
                <a:spcPts val="1000"/>
              </a:spcAft>
              <a:defRPr/>
            </a:pPr>
            <a:r>
              <a:rPr lang="lv-LV" b="1" dirty="0" smtClean="0">
                <a:solidFill>
                  <a:schemeClr val="tx1">
                    <a:lumMod val="75000"/>
                    <a:lumOff val="25000"/>
                  </a:schemeClr>
                </a:solidFill>
                <a:latin typeface="Arial"/>
              </a:rPr>
              <a:t>0,85 LVL/kg	</a:t>
            </a:r>
            <a:r>
              <a:rPr lang="lv-LV" b="1" dirty="0" smtClean="0">
                <a:solidFill>
                  <a:schemeClr val="tx1">
                    <a:lumMod val="75000"/>
                    <a:lumOff val="25000"/>
                  </a:schemeClr>
                </a:solidFill>
              </a:rPr>
              <a:t> 1,21 EUR/kg </a:t>
            </a:r>
            <a:endParaRPr lang="lv-LV" dirty="0" smtClean="0">
              <a:solidFill>
                <a:schemeClr val="tx1">
                  <a:lumMod val="75000"/>
                  <a:lumOff val="25000"/>
                </a:schemeClr>
              </a:solidFill>
              <a:latin typeface="Arial"/>
            </a:endParaRPr>
          </a:p>
        </p:txBody>
      </p:sp>
    </p:spTree>
    <p:extLst>
      <p:ext uri="{BB962C8B-B14F-4D97-AF65-F5344CB8AC3E}">
        <p14:creationId xmlns:p14="http://schemas.microsoft.com/office/powerpoint/2010/main" val="3295035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217596"/>
            <a:ext cx="10969920" cy="1255728"/>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Paraugs cenu norādīšanai </a:t>
            </a:r>
            <a:r>
              <a:rPr lang="lv-LV" dirty="0" smtClean="0">
                <a:latin typeface="PF Square Sans Pro Medium" pitchFamily="34"/>
              </a:rPr>
              <a:t/>
            </a:r>
            <a:br>
              <a:rPr lang="lv-LV" dirty="0" smtClean="0">
                <a:latin typeface="PF Square Sans Pro Medium" pitchFamily="34"/>
              </a:rPr>
            </a:br>
            <a:r>
              <a:rPr lang="lv-LV" dirty="0" smtClean="0">
                <a:latin typeface="PF Square Sans Pro Medium" pitchFamily="34"/>
              </a:rPr>
              <a:t>01.10.2013</a:t>
            </a:r>
            <a:r>
              <a:rPr lang="lv-LV" dirty="0">
                <a:latin typeface="PF Square Sans Pro Medium" pitchFamily="34"/>
              </a:rPr>
              <a:t>.-30.06.2014.</a:t>
            </a:r>
          </a:p>
        </p:txBody>
      </p:sp>
      <p:sp>
        <p:nvSpPr>
          <p:cNvPr id="6" name="Content Placeholder 1"/>
          <p:cNvSpPr txBox="1">
            <a:spLocks/>
          </p:cNvSpPr>
          <p:nvPr/>
        </p:nvSpPr>
        <p:spPr>
          <a:xfrm>
            <a:off x="1701924" y="1929631"/>
            <a:ext cx="8856984" cy="3515593"/>
          </a:xfrm>
          <a:prstGeom prst="rect">
            <a:avLst/>
          </a:prstGeom>
          <a:ln w="15875">
            <a:solidFill>
              <a:schemeClr val="tx1"/>
            </a:solidFill>
            <a:miter lim="800000"/>
            <a:headEnd/>
            <a:tailEnd/>
          </a:ln>
        </p:spPr>
        <p:txBody>
          <a:bodyPr/>
          <a:lstStyle>
            <a:lvl1pPr marL="342720" marR="0" indent="-342720" algn="l" rtl="0" hangingPunct="0">
              <a:lnSpc>
                <a:spcPct val="102000"/>
              </a:lnSpc>
              <a:spcBef>
                <a:spcPts val="0"/>
              </a:spcBef>
              <a:spcAft>
                <a:spcPts val="1287"/>
              </a:spcAft>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x-none" sz="2900" b="0" i="0" u="none" strike="noStrike" baseline="0">
                <a:ln>
                  <a:noFill/>
                </a:ln>
                <a:solidFill>
                  <a:srgbClr val="4C4C4C"/>
                </a:solidFill>
                <a:latin typeface="Calibri" pitchFamily="34"/>
                <a:ea typeface="SimSun" pitchFamily="2"/>
              </a:defRPr>
            </a:lvl1pPr>
          </a:lstStyle>
          <a:p>
            <a:pPr algn="ctr">
              <a:buFont typeface="Wingdings" pitchFamily="2" charset="2"/>
              <a:buNone/>
            </a:pPr>
            <a:r>
              <a:rPr lang="lv-LV" sz="7200" b="1" kern="0" dirty="0" smtClean="0"/>
              <a:t>Piens «KAZIŅA» 0,5 l</a:t>
            </a:r>
            <a:endParaRPr lang="lv-LV" sz="7200" kern="0" dirty="0" smtClean="0"/>
          </a:p>
          <a:p>
            <a:pPr>
              <a:buFont typeface="Wingdings" pitchFamily="2" charset="2"/>
              <a:buNone/>
            </a:pPr>
            <a:r>
              <a:rPr lang="lv-LV" b="1" kern="0" dirty="0" smtClean="0"/>
              <a:t>				</a:t>
            </a:r>
            <a:r>
              <a:rPr lang="lv-LV" sz="6600" b="1" kern="0" dirty="0" smtClean="0"/>
              <a:t>1,22 EUR/0,86 LVL</a:t>
            </a:r>
          </a:p>
          <a:p>
            <a:pPr>
              <a:buFont typeface="Arial" charset="0"/>
              <a:buNone/>
            </a:pPr>
            <a:r>
              <a:rPr lang="lv-LV" kern="0" dirty="0" smtClean="0"/>
              <a:t>2,44 EUR/l												1,72 LVL/l</a:t>
            </a:r>
          </a:p>
          <a:p>
            <a:pPr>
              <a:buFont typeface="Wingdings" pitchFamily="2" charset="2"/>
              <a:buNone/>
            </a:pPr>
            <a:endParaRPr lang="lv-LV" kern="0" dirty="0" smtClean="0"/>
          </a:p>
          <a:p>
            <a:pPr>
              <a:buFont typeface="Wingdings" pitchFamily="2" charset="2"/>
              <a:buNone/>
            </a:pPr>
            <a:endParaRPr lang="lv-LV" kern="0" dirty="0" smtClean="0"/>
          </a:p>
          <a:p>
            <a:endParaRPr lang="en-GB" kern="0" dirty="0" smtClean="0"/>
          </a:p>
        </p:txBody>
      </p:sp>
    </p:spTree>
    <p:extLst>
      <p:ext uri="{BB962C8B-B14F-4D97-AF65-F5344CB8AC3E}">
        <p14:creationId xmlns:p14="http://schemas.microsoft.com/office/powerpoint/2010/main" val="4167985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237697"/>
            <a:ext cx="10969920" cy="1215526"/>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Paraugs cenu norādīšanai paralēlās atspoguļošanas periodā</a:t>
            </a:r>
          </a:p>
        </p:txBody>
      </p:sp>
      <p:sp>
        <p:nvSpPr>
          <p:cNvPr id="4" name="Text Box 5"/>
          <p:cNvSpPr txBox="1">
            <a:spLocks noGrp="1" noChangeArrowheads="1"/>
          </p:cNvSpPr>
          <p:nvPr>
            <p:ph type="subTitle" idx="4294967295"/>
          </p:nvPr>
        </p:nvSpPr>
        <p:spPr bwMode="auto">
          <a:xfrm>
            <a:off x="2638028" y="1628800"/>
            <a:ext cx="5556819" cy="3456384"/>
          </a:xfrm>
          <a:prstGeom prst="rect">
            <a:avLst/>
          </a:prstGeom>
          <a:solidFill>
            <a:srgbClr val="FFFFFF"/>
          </a:solidFill>
          <a:ln w="15875">
            <a:solidFill>
              <a:srgbClr val="000000"/>
            </a:solidFill>
            <a:miter lim="800000"/>
            <a:headEnd/>
            <a:tailEnd/>
          </a:ln>
        </p:spPr>
        <p:txBody>
          <a:bodyPr/>
          <a:lstStyle>
            <a:lvl1pPr marL="342900" indent="-342900" eaLnBrk="0" hangingPunct="0">
              <a:buFont typeface="Arial" pitchFamily="34" charset="0"/>
              <a:defRPr sz="3200">
                <a:solidFill>
                  <a:schemeClr val="tx1"/>
                </a:solidFill>
                <a:latin typeface="Arial" pitchFamily="34" charset="0"/>
                <a:cs typeface="Times New Roman" pitchFamily="18" charset="0"/>
              </a:defRPr>
            </a:lvl1pPr>
            <a:lvl2pPr eaLnBrk="0" hangingPunct="0">
              <a:buFont typeface="Arial" pitchFamily="34" charset="0"/>
              <a:defRPr sz="3200">
                <a:solidFill>
                  <a:schemeClr val="tx1"/>
                </a:solidFill>
                <a:latin typeface="Arial" pitchFamily="34" charset="0"/>
                <a:cs typeface="Times New Roman" pitchFamily="18" charset="0"/>
              </a:defRPr>
            </a:lvl2pPr>
            <a:lvl3pPr eaLnBrk="0" hangingPunct="0">
              <a:buFont typeface="Arial" pitchFamily="34" charset="0"/>
              <a:defRPr sz="3200">
                <a:solidFill>
                  <a:schemeClr val="tx1"/>
                </a:solidFill>
                <a:latin typeface="Arial" pitchFamily="34" charset="0"/>
                <a:cs typeface="Times New Roman" pitchFamily="18" charset="0"/>
              </a:defRPr>
            </a:lvl3pPr>
            <a:lvl4pPr eaLnBrk="0" hangingPunct="0">
              <a:buFont typeface="Arial" pitchFamily="34" charset="0"/>
              <a:defRPr sz="3200">
                <a:solidFill>
                  <a:schemeClr val="tx1"/>
                </a:solidFill>
                <a:latin typeface="Arial" pitchFamily="34" charset="0"/>
                <a:cs typeface="Times New Roman" pitchFamily="18" charset="0"/>
              </a:defRPr>
            </a:lvl4pPr>
            <a:lvl5pPr eaLnBrk="0" hangingPunct="0">
              <a:buFont typeface="Arial" pitchFamily="34" charset="0"/>
              <a:defRPr sz="3200">
                <a:solidFill>
                  <a:schemeClr val="tx1"/>
                </a:solidFill>
                <a:latin typeface="Arial" pitchFamily="34" charset="0"/>
                <a:cs typeface="Times New Roman" pitchFamily="18" charset="0"/>
              </a:defRPr>
            </a:lvl5pPr>
            <a:lvl6pPr eaLnBrk="0" fontAlgn="base" hangingPunct="0">
              <a:spcBef>
                <a:spcPct val="20000"/>
              </a:spcBef>
              <a:spcAft>
                <a:spcPct val="0"/>
              </a:spcAft>
              <a:buFont typeface="Arial" pitchFamily="34" charset="0"/>
              <a:buChar char="•"/>
              <a:defRPr sz="3200">
                <a:solidFill>
                  <a:schemeClr val="tx1"/>
                </a:solidFill>
                <a:latin typeface="Arial" pitchFamily="34" charset="0"/>
                <a:cs typeface="Times New Roman" pitchFamily="18" charset="0"/>
              </a:defRPr>
            </a:lvl6pPr>
            <a:lvl7pPr eaLnBrk="0" fontAlgn="base" hangingPunct="0">
              <a:spcBef>
                <a:spcPct val="20000"/>
              </a:spcBef>
              <a:spcAft>
                <a:spcPct val="0"/>
              </a:spcAft>
              <a:buFont typeface="Arial" pitchFamily="34" charset="0"/>
              <a:buChar char="•"/>
              <a:defRPr sz="3200">
                <a:solidFill>
                  <a:schemeClr val="tx1"/>
                </a:solidFill>
                <a:latin typeface="Arial" pitchFamily="34" charset="0"/>
                <a:cs typeface="Times New Roman" pitchFamily="18" charset="0"/>
              </a:defRPr>
            </a:lvl7pPr>
            <a:lvl8pPr eaLnBrk="0" fontAlgn="base" hangingPunct="0">
              <a:spcBef>
                <a:spcPct val="20000"/>
              </a:spcBef>
              <a:spcAft>
                <a:spcPct val="0"/>
              </a:spcAft>
              <a:buFont typeface="Arial" pitchFamily="34" charset="0"/>
              <a:buChar char="•"/>
              <a:defRPr sz="3200">
                <a:solidFill>
                  <a:schemeClr val="tx1"/>
                </a:solidFill>
                <a:latin typeface="Arial" pitchFamily="34" charset="0"/>
                <a:cs typeface="Times New Roman" pitchFamily="18" charset="0"/>
              </a:defRPr>
            </a:lvl8pPr>
            <a:lvl9pPr eaLnBrk="0" fontAlgn="base" hangingPunct="0">
              <a:spcBef>
                <a:spcPct val="20000"/>
              </a:spcBef>
              <a:spcAft>
                <a:spcPct val="0"/>
              </a:spcAft>
              <a:buFont typeface="Arial" pitchFamily="34" charset="0"/>
              <a:buChar char="•"/>
              <a:defRPr sz="3200">
                <a:solidFill>
                  <a:schemeClr val="tx1"/>
                </a:solidFill>
                <a:latin typeface="Arial" pitchFamily="34" charset="0"/>
                <a:cs typeface="Times New Roman" pitchFamily="18" charset="0"/>
              </a:defRPr>
            </a:lvl9pPr>
          </a:lstStyle>
          <a:p>
            <a:pPr marL="0" indent="0" eaLnBrk="1" fontAlgn="base" hangingPunct="1">
              <a:spcBef>
                <a:spcPct val="20000"/>
              </a:spcBef>
              <a:spcAft>
                <a:spcPts val="600"/>
              </a:spcAft>
              <a:defRPr/>
            </a:pPr>
            <a:r>
              <a:rPr lang="lv-LV" sz="3600" dirty="0" smtClean="0">
                <a:solidFill>
                  <a:schemeClr val="tx1">
                    <a:lumMod val="75000"/>
                    <a:lumOff val="25000"/>
                  </a:schemeClr>
                </a:solidFill>
                <a:latin typeface="Arial"/>
              </a:rPr>
              <a:t>Televizors</a:t>
            </a:r>
          </a:p>
          <a:p>
            <a:pPr marL="0" indent="0" eaLnBrk="1" fontAlgn="base" hangingPunct="1">
              <a:spcBef>
                <a:spcPct val="20000"/>
              </a:spcBef>
              <a:spcAft>
                <a:spcPts val="1000"/>
              </a:spcAft>
              <a:defRPr/>
            </a:pPr>
            <a:r>
              <a:rPr lang="lv-LV" sz="3600" b="1" dirty="0" smtClean="0">
                <a:solidFill>
                  <a:schemeClr val="tx1">
                    <a:lumMod val="75000"/>
                    <a:lumOff val="25000"/>
                  </a:schemeClr>
                </a:solidFill>
                <a:latin typeface="Arial"/>
              </a:rPr>
              <a:t>298,80 EUR		210 LVL</a:t>
            </a:r>
          </a:p>
          <a:p>
            <a:pPr marL="0" indent="0" eaLnBrk="1" fontAlgn="base" hangingPunct="1">
              <a:spcBef>
                <a:spcPct val="20000"/>
              </a:spcBef>
              <a:spcAft>
                <a:spcPct val="0"/>
              </a:spcAft>
              <a:defRPr/>
            </a:pPr>
            <a:r>
              <a:rPr lang="lv-LV" sz="3600" dirty="0" smtClean="0">
                <a:solidFill>
                  <a:schemeClr val="tx1">
                    <a:lumMod val="75000"/>
                    <a:lumOff val="25000"/>
                  </a:schemeClr>
                </a:solidFill>
                <a:latin typeface="Arial"/>
              </a:rPr>
              <a:t>Ar klienta karti:</a:t>
            </a:r>
          </a:p>
          <a:p>
            <a:pPr marL="0" indent="0" eaLnBrk="1" fontAlgn="base" hangingPunct="1">
              <a:spcBef>
                <a:spcPct val="20000"/>
              </a:spcBef>
              <a:spcAft>
                <a:spcPts val="1000"/>
              </a:spcAft>
              <a:defRPr/>
            </a:pPr>
            <a:r>
              <a:rPr lang="lv-LV" sz="3600" dirty="0" smtClean="0">
                <a:solidFill>
                  <a:schemeClr val="tx1">
                    <a:lumMod val="75000"/>
                    <a:lumOff val="25000"/>
                  </a:schemeClr>
                </a:solidFill>
                <a:latin typeface="Arial"/>
              </a:rPr>
              <a:t>270,35 EUR		190 LVL</a:t>
            </a:r>
          </a:p>
        </p:txBody>
      </p:sp>
    </p:spTree>
    <p:extLst>
      <p:ext uri="{BB962C8B-B14F-4D97-AF65-F5344CB8AC3E}">
        <p14:creationId xmlns:p14="http://schemas.microsoft.com/office/powerpoint/2010/main" val="4276734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237697"/>
            <a:ext cx="10969920" cy="1215526"/>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Paraugs cenu norādīšanai paralēlās atspoguļošanas periodā</a:t>
            </a:r>
          </a:p>
        </p:txBody>
      </p:sp>
      <p:sp>
        <p:nvSpPr>
          <p:cNvPr id="5" name="Content Placeholder 1"/>
          <p:cNvSpPr>
            <a:spLocks noGrp="1"/>
          </p:cNvSpPr>
          <p:nvPr>
            <p:ph type="subTitle" idx="4294967295"/>
          </p:nvPr>
        </p:nvSpPr>
        <p:spPr>
          <a:xfrm>
            <a:off x="2854052" y="1988840"/>
            <a:ext cx="4764732" cy="3075731"/>
          </a:xfrm>
          <a:ln w="15875">
            <a:solidFill>
              <a:srgbClr val="000000"/>
            </a:solidFill>
          </a:ln>
        </p:spPr>
        <p:txBody>
          <a:bodyPr/>
          <a:lstStyle/>
          <a:p>
            <a:pPr marL="0" indent="0">
              <a:buFont typeface="Arial" charset="0"/>
              <a:buNone/>
              <a:defRPr/>
            </a:pPr>
            <a:r>
              <a:rPr lang="lv-LV" dirty="0"/>
              <a:t>Baseina apmeklējums</a:t>
            </a:r>
          </a:p>
          <a:p>
            <a:pPr marL="0" indent="0">
              <a:buFont typeface="Arial" charset="0"/>
              <a:buNone/>
              <a:defRPr/>
            </a:pPr>
            <a:r>
              <a:rPr lang="lv-LV" b="1" dirty="0"/>
              <a:t>7,- </a:t>
            </a:r>
            <a:r>
              <a:rPr lang="lv-LV" b="1" dirty="0" smtClean="0"/>
              <a:t>LVL</a:t>
            </a:r>
            <a:r>
              <a:rPr lang="lv-LV" b="1" dirty="0"/>
              <a:t>		9,96 </a:t>
            </a:r>
            <a:r>
              <a:rPr lang="lv-LV" b="1" dirty="0" smtClean="0"/>
              <a:t>EUR</a:t>
            </a:r>
            <a:endParaRPr lang="lv-LV" dirty="0"/>
          </a:p>
          <a:p>
            <a:pPr marL="0" indent="0">
              <a:buFont typeface="Arial" charset="0"/>
              <a:buNone/>
              <a:defRPr/>
            </a:pPr>
            <a:r>
              <a:rPr lang="lv-LV" dirty="0"/>
              <a:t>Individuāla </a:t>
            </a:r>
            <a:r>
              <a:rPr lang="lv-LV" dirty="0" err="1"/>
              <a:t>peldētapmācība</a:t>
            </a:r>
            <a:endParaRPr lang="lv-LV" dirty="0"/>
          </a:p>
          <a:p>
            <a:pPr marL="0" indent="0">
              <a:buFont typeface="Arial" charset="0"/>
              <a:buNone/>
              <a:defRPr/>
            </a:pPr>
            <a:r>
              <a:rPr lang="lv-LV" b="1" dirty="0"/>
              <a:t>14,75 </a:t>
            </a:r>
            <a:r>
              <a:rPr lang="lv-LV" b="1" dirty="0" smtClean="0"/>
              <a:t>LVL/</a:t>
            </a:r>
            <a:r>
              <a:rPr lang="lv-LV" b="1" dirty="0" err="1" smtClean="0"/>
              <a:t>st</a:t>
            </a:r>
            <a:r>
              <a:rPr lang="lv-LV" b="1" dirty="0"/>
              <a:t>.	20,99 </a:t>
            </a:r>
            <a:r>
              <a:rPr lang="lv-LV" b="1" dirty="0" smtClean="0"/>
              <a:t>EUR/</a:t>
            </a:r>
            <a:r>
              <a:rPr lang="lv-LV" b="1" dirty="0" err="1" smtClean="0"/>
              <a:t>st</a:t>
            </a:r>
            <a:r>
              <a:rPr lang="lv-LV" b="1" dirty="0"/>
              <a:t>.</a:t>
            </a:r>
            <a:endParaRPr lang="lv-LV" dirty="0"/>
          </a:p>
          <a:p>
            <a:pPr>
              <a:defRPr/>
            </a:pPr>
            <a:endParaRPr lang="lv-LV" dirty="0"/>
          </a:p>
        </p:txBody>
      </p:sp>
    </p:spTree>
    <p:extLst>
      <p:ext uri="{BB962C8B-B14F-4D97-AF65-F5344CB8AC3E}">
        <p14:creationId xmlns:p14="http://schemas.microsoft.com/office/powerpoint/2010/main" val="2602698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237697"/>
            <a:ext cx="10969920" cy="1215526"/>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Distances tirdzniecība paralēlās atspoguļošanas periodā</a:t>
            </a: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Distances tirdzniecībā (piemēram, interneta veikalos, katalogos, televīzijā </a:t>
            </a:r>
            <a:r>
              <a:rPr lang="lv-LV" sz="2200" dirty="0" err="1">
                <a:latin typeface="PF Square Sans Pro" pitchFamily="34"/>
              </a:rPr>
              <a:t>u.c</a:t>
            </a:r>
            <a:r>
              <a:rPr lang="lv-LV" sz="2200" dirty="0">
                <a:latin typeface="PF Square Sans Pro" pitchFamily="34"/>
              </a:rPr>
              <a:t>.) un tirdzniecībā ārpus pastāvīgās tirdzniecības vai pakalpojumu sniegšanas vietas (piemēram, piedāvājumu prezentācijās viesnīcās, patērētāja dzīvesvietā vai darba vietā </a:t>
            </a:r>
            <a:r>
              <a:rPr lang="lv-LV" sz="2200" dirty="0" err="1">
                <a:latin typeface="PF Square Sans Pro" pitchFamily="34"/>
              </a:rPr>
              <a:t>u.c</a:t>
            </a:r>
            <a:r>
              <a:rPr lang="lv-LV" sz="2200" dirty="0">
                <a:latin typeface="PF Square Sans Pro" pitchFamily="34"/>
              </a:rPr>
              <a:t>.) preču un pakalpojumu cenas norāda, ievērojot prasības cenu norādīšanai paralēlās atspoguļošanas periodā!</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p:txBody>
      </p:sp>
    </p:spTree>
    <p:extLst>
      <p:ext uri="{BB962C8B-B14F-4D97-AF65-F5344CB8AC3E}">
        <p14:creationId xmlns:p14="http://schemas.microsoft.com/office/powerpoint/2010/main" val="1945403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Citi jautājumi:</a:t>
            </a: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Cenu norādīšana uz informatīvajām </a:t>
            </a:r>
            <a:r>
              <a:rPr lang="lv-LV" sz="2200" dirty="0" smtClean="0">
                <a:latin typeface="PF Square Sans Pro" pitchFamily="34"/>
              </a:rPr>
              <a:t>uzlīmēm</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Cenu norādīšana elektroniskajos displejos, kas tehnisku iemeslu dēļ nepieļauj norādīt cenu divās valūtās. </a:t>
            </a:r>
            <a:endParaRPr lang="lv-LV" sz="2200"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Lai patērētājam būtu vieglāk uztvert cenas latos un </a:t>
            </a:r>
            <a:r>
              <a:rPr lang="lv-LV" sz="2200" dirty="0" smtClean="0">
                <a:latin typeface="PF Square Sans Pro" pitchFamily="34"/>
              </a:rPr>
              <a:t>eiro, </a:t>
            </a:r>
            <a:r>
              <a:rPr lang="lv-LV" sz="2200" dirty="0">
                <a:latin typeface="PF Square Sans Pro" pitchFamily="34"/>
              </a:rPr>
              <a:t>var izmantot, piemēram, dažādas fona krāsas cenu zīmē.</a:t>
            </a:r>
          </a:p>
        </p:txBody>
      </p:sp>
    </p:spTree>
    <p:extLst>
      <p:ext uri="{BB962C8B-B14F-4D97-AF65-F5344CB8AC3E}">
        <p14:creationId xmlns:p14="http://schemas.microsoft.com/office/powerpoint/2010/main" val="2108280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Svarīgi atcerēties:</a:t>
            </a: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Cenu norādīšanas pamatprincips nemainās – patērētājam nepārprotama, viegli identificējama un skaidri salasāma cena</a:t>
            </a:r>
            <a:r>
              <a:rPr lang="lv-LV" sz="2200" dirty="0" smtClean="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Tirgotājs izvēlas cenas norādīšanas veidu - uz preces, tās iepakojuma vai cenu zīmē. </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Tirgotājs var izvēlēties ērtāko un izmaksu ziņā lētāko cenu norādīšanas variantu arī cenu paralēlās atspoguļošanas periodā.</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p:txBody>
      </p:sp>
    </p:spTree>
    <p:extLst>
      <p:ext uri="{BB962C8B-B14F-4D97-AF65-F5344CB8AC3E}">
        <p14:creationId xmlns:p14="http://schemas.microsoft.com/office/powerpoint/2010/main" val="994990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1665996"/>
            <a:ext cx="10969920" cy="5022914"/>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lv-LV" dirty="0" smtClean="0">
                <a:latin typeface="PF Square Sans Pro Medium" pitchFamily="34"/>
              </a:rPr>
              <a:t/>
            </a:r>
            <a:br>
              <a:rPr lang="lv-LV" dirty="0" smtClean="0">
                <a:latin typeface="PF Square Sans Pro Medium" pitchFamily="34"/>
              </a:rPr>
            </a:br>
            <a:r>
              <a:rPr lang="lv-LV" dirty="0">
                <a:latin typeface="PF Square Sans Pro Medium" pitchFamily="34"/>
              </a:rPr>
              <a:t/>
            </a:r>
            <a:br>
              <a:rPr lang="lv-LV" dirty="0">
                <a:latin typeface="PF Square Sans Pro Medium" pitchFamily="34"/>
              </a:rPr>
            </a:br>
            <a:r>
              <a:rPr lang="lv-LV" dirty="0" smtClean="0">
                <a:latin typeface="PF Square Sans Pro Medium" pitchFamily="34"/>
              </a:rPr>
              <a:t/>
            </a:r>
            <a:br>
              <a:rPr lang="lv-LV" dirty="0" smtClean="0">
                <a:latin typeface="PF Square Sans Pro Medium" pitchFamily="34"/>
              </a:rPr>
            </a:br>
            <a:r>
              <a:rPr lang="lv-LV" dirty="0" smtClean="0">
                <a:latin typeface="PF Square Sans Pro Medium" pitchFamily="34"/>
              </a:rPr>
              <a:t>Paldies </a:t>
            </a:r>
            <a:r>
              <a:rPr lang="lv-LV" dirty="0">
                <a:latin typeface="PF Square Sans Pro Medium" pitchFamily="34"/>
              </a:rPr>
              <a:t>par uzmanību</a:t>
            </a:r>
            <a:r>
              <a:rPr lang="lv-LV" dirty="0" smtClean="0">
                <a:latin typeface="PF Square Sans Pro Medium" pitchFamily="34"/>
              </a:rPr>
              <a:t>!</a:t>
            </a:r>
            <a:br>
              <a:rPr lang="lv-LV" dirty="0" smtClean="0">
                <a:latin typeface="PF Square Sans Pro Medium" pitchFamily="34"/>
              </a:rPr>
            </a:br>
            <a:r>
              <a:rPr lang="lv-LV" dirty="0">
                <a:latin typeface="PF Square Sans Pro Medium" pitchFamily="34"/>
              </a:rPr>
              <a:t/>
            </a:r>
            <a:br>
              <a:rPr lang="lv-LV" dirty="0">
                <a:latin typeface="PF Square Sans Pro Medium" pitchFamily="34"/>
              </a:rPr>
            </a:br>
            <a:r>
              <a:rPr lang="lv-LV" dirty="0">
                <a:latin typeface="PF Square Sans Pro Medium" pitchFamily="34"/>
              </a:rPr>
              <a:t>JAUTĀJUMI? </a:t>
            </a:r>
            <a:r>
              <a:rPr lang="lv-LV" dirty="0" smtClean="0">
                <a:latin typeface="PF Square Sans Pro Medium" pitchFamily="34"/>
              </a:rPr>
              <a:t/>
            </a:r>
            <a:br>
              <a:rPr lang="lv-LV" dirty="0" smtClean="0">
                <a:latin typeface="PF Square Sans Pro Medium" pitchFamily="34"/>
              </a:rPr>
            </a:br>
            <a:r>
              <a:rPr lang="lv-LV" dirty="0" smtClean="0">
                <a:latin typeface="PF Square Sans Pro Medium" pitchFamily="34"/>
              </a:rPr>
              <a:t>PRIEKŠLIKUMI</a:t>
            </a:r>
            <a:r>
              <a:rPr lang="lv-LV" dirty="0">
                <a:latin typeface="PF Square Sans Pro Medium" pitchFamily="34"/>
              </a:rPr>
              <a:t>?</a:t>
            </a:r>
            <a:br>
              <a:rPr lang="lv-LV" dirty="0">
                <a:latin typeface="PF Square Sans Pro Medium" pitchFamily="34"/>
              </a:rPr>
            </a:br>
            <a:r>
              <a:rPr lang="lv-LV" dirty="0">
                <a:latin typeface="PF Square Sans Pro Medium" pitchFamily="34"/>
              </a:rPr>
              <a:t>KOMENTĀRI?</a:t>
            </a:r>
          </a:p>
        </p:txBody>
      </p:sp>
      <p:sp>
        <p:nvSpPr>
          <p:cNvPr id="3" name="Subtitle 2"/>
          <p:cNvSpPr txBox="1">
            <a:spLocks noGrp="1"/>
          </p:cNvSpPr>
          <p:nvPr>
            <p:ph type="subTitle" idx="4294967295"/>
          </p:nvPr>
        </p:nvSpPr>
        <p:spPr>
          <a:xfrm>
            <a:off x="609480" y="3501008"/>
            <a:ext cx="10969920" cy="2123271"/>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gn="ctr">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smtClean="0">
              <a:latin typeface="PF Square Sans Pro" pitchFamily="34"/>
            </a:endParaRPr>
          </a:p>
          <a:p>
            <a:pPr marL="18360" lvl="0" indent="0" algn="ctr">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Kristīne </a:t>
            </a:r>
            <a:r>
              <a:rPr lang="lv-LV" sz="2200" dirty="0" err="1">
                <a:latin typeface="PF Square Sans Pro" pitchFamily="34"/>
              </a:rPr>
              <a:t>Kukulīte</a:t>
            </a:r>
            <a:r>
              <a:rPr lang="lv-LV" sz="2200" dirty="0">
                <a:latin typeface="PF Square Sans Pro" pitchFamily="34"/>
              </a:rPr>
              <a:t> </a:t>
            </a:r>
            <a:r>
              <a:rPr lang="lv-LV" sz="2200" dirty="0" smtClean="0">
                <a:latin typeface="PF Square Sans Pro" pitchFamily="34"/>
              </a:rPr>
              <a:t>– </a:t>
            </a:r>
            <a:r>
              <a:rPr lang="lv-LV" sz="2200" dirty="0" err="1" smtClean="0">
                <a:latin typeface="PF Square Sans Pro" pitchFamily="34"/>
              </a:rPr>
              <a:t>Brenca</a:t>
            </a:r>
            <a:endParaRPr lang="lv-LV" sz="2200" dirty="0" smtClean="0">
              <a:latin typeface="PF Square Sans Pro" pitchFamily="34"/>
            </a:endParaRPr>
          </a:p>
          <a:p>
            <a:pPr marL="18360" lvl="0" indent="0" algn="ctr">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Preču un pakalpojumu uzraudzības departaments</a:t>
            </a:r>
          </a:p>
          <a:p>
            <a:pPr marL="18360" lvl="0" indent="0" algn="ctr">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Patēriņa preču uzraudzības daļa</a:t>
            </a:r>
          </a:p>
          <a:p>
            <a:pPr marL="18360" lvl="0" indent="0" algn="ctr">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vecākā eksperte</a:t>
            </a:r>
          </a:p>
          <a:p>
            <a:pPr marL="18360" lvl="0" indent="0" algn="ctr">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err="1">
                <a:latin typeface="PF Square Sans Pro" pitchFamily="34"/>
              </a:rPr>
              <a:t>Kristine.Kukulite-Brenca@ptac.gov.lv</a:t>
            </a:r>
            <a:r>
              <a:rPr lang="lv-LV" sz="2200" dirty="0">
                <a:latin typeface="PF Square Sans Pro" pitchFamily="34"/>
              </a:rPr>
              <a:t> </a:t>
            </a:r>
          </a:p>
          <a:p>
            <a:pPr marL="18360" lvl="0" indent="0" algn="ctr">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t.67388646</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p:txBody>
      </p:sp>
    </p:spTree>
    <p:extLst>
      <p:ext uri="{BB962C8B-B14F-4D97-AF65-F5344CB8AC3E}">
        <p14:creationId xmlns:p14="http://schemas.microsoft.com/office/powerpoint/2010/main" val="2061480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360" y="0"/>
            <a:ext cx="12189239" cy="6856199"/>
          </a:xfrm>
          <a:prstGeom prst="rect">
            <a:avLst/>
          </a:prstGeom>
          <a:noFill/>
          <a:ln>
            <a:noFill/>
          </a:ln>
        </p:spPr>
      </p:pic>
      <p:sp>
        <p:nvSpPr>
          <p:cNvPr id="3" name="Title 2"/>
          <p:cNvSpPr txBox="1">
            <a:spLocks noGrp="1"/>
          </p:cNvSpPr>
          <p:nvPr>
            <p:ph type="title" idx="4294967295"/>
          </p:nvPr>
        </p:nvSpPr>
        <p:spPr>
          <a:xfrm>
            <a:off x="4937760" y="2285477"/>
            <a:ext cx="7132320" cy="1695208"/>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sz="5400" b="1" dirty="0" err="1" smtClean="0">
                <a:latin typeface="PF Square Sans Pro Medium" pitchFamily="34"/>
              </a:rPr>
              <a:t>Priekšpiegādes</a:t>
            </a:r>
            <a:r>
              <a:rPr lang="lv-LV" sz="5400" b="1" dirty="0" smtClean="0">
                <a:latin typeface="PF Square Sans Pro Medium" pitchFamily="34"/>
              </a:rPr>
              <a:t> otrā fāze</a:t>
            </a:r>
            <a:endParaRPr lang="en-US" sz="5400" b="1" dirty="0">
              <a:latin typeface="PF Square Sans Pro Medium" pitchFamily="34"/>
            </a:endParaRPr>
          </a:p>
        </p:txBody>
      </p:sp>
    </p:spTree>
    <p:extLst>
      <p:ext uri="{BB962C8B-B14F-4D97-AF65-F5344CB8AC3E}">
        <p14:creationId xmlns:p14="http://schemas.microsoft.com/office/powerpoint/2010/main" val="420627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smtClean="0">
                <a:latin typeface="PF Square Sans Pro Medium" pitchFamily="34"/>
              </a:rPr>
              <a:t>Kas jāzina grāmatvedim?</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lnSpc>
                <a:spcPct val="93000"/>
              </a:lnSpc>
              <a:spcAft>
                <a:spcPts val="0"/>
              </a:spcAft>
            </a:pPr>
            <a:r>
              <a:rPr lang="lv-LV" sz="2200" dirty="0" smtClean="0">
                <a:latin typeface="PF Square Sans Pro" pitchFamily="34"/>
              </a:rPr>
              <a:t>Izstrādātas «Vadlīnijas </a:t>
            </a:r>
            <a:r>
              <a:rPr lang="lv-LV" sz="2200" dirty="0">
                <a:latin typeface="PF Square Sans Pro" pitchFamily="34"/>
              </a:rPr>
              <a:t>par grāmatvedības uzskaiti pārejas periodā no latiem uz </a:t>
            </a:r>
            <a:r>
              <a:rPr lang="lv-LV" sz="2200" dirty="0" smtClean="0">
                <a:latin typeface="PF Square Sans Pro" pitchFamily="34"/>
              </a:rPr>
              <a:t>eiro»</a:t>
            </a:r>
          </a:p>
          <a:p>
            <a:pPr lvl="0">
              <a:lnSpc>
                <a:spcPct val="93000"/>
              </a:lnSpc>
              <a:spcAft>
                <a:spcPts val="0"/>
              </a:spcAft>
            </a:pPr>
            <a:endParaRPr lang="lv-LV" sz="2200" dirty="0">
              <a:latin typeface="PF Square Sans Pro" pitchFamily="34"/>
            </a:endParaRPr>
          </a:p>
          <a:p>
            <a:pPr marL="0" lvl="0" indent="0">
              <a:lnSpc>
                <a:spcPct val="93000"/>
              </a:lnSpc>
              <a:spcAft>
                <a:spcPts val="0"/>
              </a:spcAft>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200" dirty="0" smtClean="0">
                <a:latin typeface="PF Square Sans Pro" pitchFamily="34"/>
              </a:rPr>
              <a:t>Skaidrots </a:t>
            </a:r>
            <a:r>
              <a:rPr lang="lv-LV" sz="2200" i="1" dirty="0" err="1">
                <a:latin typeface="PF Square Sans Pro" pitchFamily="34"/>
              </a:rPr>
              <a:t>Euro</a:t>
            </a:r>
            <a:r>
              <a:rPr lang="lv-LV" sz="2200" i="1" dirty="0">
                <a:latin typeface="PF Square Sans Pro" pitchFamily="34"/>
              </a:rPr>
              <a:t> </a:t>
            </a:r>
            <a:r>
              <a:rPr lang="lv-LV" sz="2200" dirty="0">
                <a:latin typeface="PF Square Sans Pro" pitchFamily="34"/>
              </a:rPr>
              <a:t>ieviešanas kārtības likumā (turpmāk – EIKL) noteiktais regulējums attiecībā uz grāmatvedības uzskaiti pārejas periodā no latiem uz </a:t>
            </a:r>
            <a:r>
              <a:rPr lang="lv-LV" sz="2200" dirty="0" smtClean="0">
                <a:latin typeface="PF Square Sans Pro" pitchFamily="34"/>
              </a:rPr>
              <a:t>eiro</a:t>
            </a:r>
            <a:r>
              <a:rPr lang="lv-LV" sz="2200" dirty="0">
                <a:latin typeface="PF Square Sans Pro" pitchFamily="34"/>
              </a:rPr>
              <a:t>:</a:t>
            </a:r>
            <a:endParaRPr lang="lv-LV" sz="2200" dirty="0" smtClean="0">
              <a:latin typeface="PF Square Sans Pro" pitchFamily="34"/>
            </a:endParaRPr>
          </a:p>
          <a:p>
            <a:pPr marL="0" lvl="0" indent="0">
              <a:lnSpc>
                <a:spcPct val="93000"/>
              </a:lnSpc>
              <a:spcAft>
                <a:spcPts val="0"/>
              </a:spcAft>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lv-LV" sz="2200" dirty="0">
              <a:latin typeface="PF Square Sans Pro" pitchFamily="34"/>
            </a:endParaRPr>
          </a:p>
          <a:p>
            <a:pPr lvl="0">
              <a:lnSpc>
                <a:spcPct val="93000"/>
              </a:lnSpc>
              <a:spcAft>
                <a:spcPts val="0"/>
              </a:spcAft>
            </a:pPr>
            <a:r>
              <a:rPr lang="lv-LV" sz="2200" dirty="0">
                <a:latin typeface="PF Square Sans Pro" pitchFamily="34"/>
              </a:rPr>
              <a:t>15.pants. Attaisnojuma dokumenti un grāmatvedības reģistri</a:t>
            </a:r>
          </a:p>
          <a:p>
            <a:pPr lvl="0">
              <a:lnSpc>
                <a:spcPct val="93000"/>
              </a:lnSpc>
              <a:spcAft>
                <a:spcPts val="0"/>
              </a:spcAft>
            </a:pPr>
            <a:endParaRPr lang="lv-LV" sz="2200" dirty="0" smtClean="0">
              <a:latin typeface="PF Square Sans Pro" pitchFamily="34"/>
            </a:endParaRPr>
          </a:p>
          <a:p>
            <a:pPr lvl="0">
              <a:lnSpc>
                <a:spcPct val="93000"/>
              </a:lnSpc>
              <a:spcAft>
                <a:spcPts val="0"/>
              </a:spcAft>
            </a:pPr>
            <a:r>
              <a:rPr lang="lv-LV" sz="2200" dirty="0" smtClean="0">
                <a:latin typeface="PF Square Sans Pro" pitchFamily="34"/>
              </a:rPr>
              <a:t>16.pants</a:t>
            </a:r>
            <a:r>
              <a:rPr lang="lv-LV" sz="2200" dirty="0">
                <a:latin typeface="PF Square Sans Pro" pitchFamily="34"/>
              </a:rPr>
              <a:t>. Gada pārskatu un finanšu pārskatu sagatavošana</a:t>
            </a: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2765412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en-US" dirty="0" err="1">
                <a:latin typeface="PF Square Sans Pro Medium" pitchFamily="34"/>
              </a:rPr>
              <a:t>Tiesiskais</a:t>
            </a:r>
            <a:r>
              <a:rPr lang="en-US" dirty="0">
                <a:latin typeface="PF Square Sans Pro Medium" pitchFamily="34"/>
              </a:rPr>
              <a:t> </a:t>
            </a:r>
            <a:r>
              <a:rPr lang="en-US" dirty="0" err="1">
                <a:latin typeface="PF Square Sans Pro Medium" pitchFamily="34"/>
              </a:rPr>
              <a:t>regulējums</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i="1" dirty="0" err="1">
                <a:latin typeface="PF Square Sans Pro" pitchFamily="34"/>
              </a:rPr>
              <a:t>Euro</a:t>
            </a:r>
            <a:r>
              <a:rPr lang="lv-LV" sz="2200" dirty="0">
                <a:latin typeface="PF Square Sans Pro" pitchFamily="34"/>
              </a:rPr>
              <a:t> ieviešanas kārtības </a:t>
            </a:r>
            <a:r>
              <a:rPr lang="lv-LV" sz="2200" dirty="0" smtClean="0">
                <a:latin typeface="PF Square Sans Pro" pitchFamily="34"/>
              </a:rPr>
              <a:t>likums</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Eiropas Centrālās bankas pamatnostādne (2008.gada 19.jūnijs), ar ko groza pamatnostādni ECB/2006/9 par dažiem sagatavošanās pasākumiem pārejai uz eiro skaidru naudu un par eiro banknošu un monētu </a:t>
            </a:r>
            <a:r>
              <a:rPr lang="lv-LV" sz="2200" dirty="0" err="1">
                <a:latin typeface="PF Square Sans Pro" pitchFamily="34"/>
              </a:rPr>
              <a:t>priekšpiegādi</a:t>
            </a:r>
            <a:r>
              <a:rPr lang="lv-LV" sz="2200" dirty="0">
                <a:latin typeface="PF Square Sans Pro" pitchFamily="34"/>
              </a:rPr>
              <a:t> un </a:t>
            </a:r>
            <a:r>
              <a:rPr lang="lv-LV" sz="2200" dirty="0" err="1">
                <a:latin typeface="PF Square Sans Pro" pitchFamily="34"/>
              </a:rPr>
              <a:t>priekšpiegādes</a:t>
            </a:r>
            <a:r>
              <a:rPr lang="lv-LV" sz="2200" dirty="0">
                <a:latin typeface="PF Square Sans Pro" pitchFamily="34"/>
              </a:rPr>
              <a:t> otro fāzi ārpus eiro zonas (ECB/2008/4</a:t>
            </a:r>
            <a:r>
              <a:rPr lang="lv-LV" sz="2200" dirty="0" smtClean="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Latvijas Bankas noteikumi «</a:t>
            </a:r>
            <a:r>
              <a:rPr lang="lv-LV" sz="2200" i="1" dirty="0" err="1">
                <a:latin typeface="PF Square Sans Pro" pitchFamily="34"/>
              </a:rPr>
              <a:t>Euro</a:t>
            </a:r>
            <a:r>
              <a:rPr lang="lv-LV" sz="2200" dirty="0">
                <a:latin typeface="PF Square Sans Pro" pitchFamily="34"/>
              </a:rPr>
              <a:t> banknošu un monētu </a:t>
            </a:r>
            <a:r>
              <a:rPr lang="lv-LV" sz="2200" dirty="0" err="1">
                <a:latin typeface="PF Square Sans Pro" pitchFamily="34"/>
              </a:rPr>
              <a:t>priekšpiegādes</a:t>
            </a:r>
            <a:r>
              <a:rPr lang="lv-LV" sz="2200" dirty="0">
                <a:latin typeface="PF Square Sans Pro" pitchFamily="34"/>
              </a:rPr>
              <a:t> un </a:t>
            </a:r>
            <a:r>
              <a:rPr lang="lv-LV" sz="2200" dirty="0" err="1">
                <a:latin typeface="PF Square Sans Pro" pitchFamily="34"/>
              </a:rPr>
              <a:t>priekšpiegādes</a:t>
            </a:r>
            <a:r>
              <a:rPr lang="lv-LV" sz="2200" dirty="0">
                <a:latin typeface="PF Square Sans Pro" pitchFamily="34"/>
              </a:rPr>
              <a:t> otrās fāzes noteikumi» </a:t>
            </a:r>
          </a:p>
        </p:txBody>
      </p:sp>
    </p:spTree>
    <p:extLst>
      <p:ext uri="{BB962C8B-B14F-4D97-AF65-F5344CB8AC3E}">
        <p14:creationId xmlns:p14="http://schemas.microsoft.com/office/powerpoint/2010/main" val="1309339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237697"/>
            <a:ext cx="10969920" cy="1215526"/>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en-US" dirty="0" err="1">
                <a:latin typeface="PF Square Sans Pro Medium" pitchFamily="34"/>
              </a:rPr>
              <a:t>Kas</a:t>
            </a:r>
            <a:r>
              <a:rPr lang="en-US" dirty="0">
                <a:latin typeface="PF Square Sans Pro Medium" pitchFamily="34"/>
              </a:rPr>
              <a:t> </a:t>
            </a:r>
            <a:r>
              <a:rPr lang="en-US" dirty="0" err="1">
                <a:latin typeface="PF Square Sans Pro Medium" pitchFamily="34"/>
              </a:rPr>
              <a:t>ir</a:t>
            </a:r>
            <a:r>
              <a:rPr lang="en-US" dirty="0">
                <a:latin typeface="PF Square Sans Pro Medium" pitchFamily="34"/>
              </a:rPr>
              <a:t> </a:t>
            </a:r>
            <a:r>
              <a:rPr lang="en-US" dirty="0" err="1">
                <a:latin typeface="PF Square Sans Pro Medium" pitchFamily="34"/>
              </a:rPr>
              <a:t>skaidrās</a:t>
            </a:r>
            <a:r>
              <a:rPr lang="en-US" dirty="0">
                <a:latin typeface="PF Square Sans Pro Medium" pitchFamily="34"/>
              </a:rPr>
              <a:t> </a:t>
            </a:r>
            <a:r>
              <a:rPr lang="en-US" dirty="0" err="1">
                <a:latin typeface="PF Square Sans Pro Medium" pitchFamily="34"/>
              </a:rPr>
              <a:t>naudas</a:t>
            </a:r>
            <a:r>
              <a:rPr lang="en-US" dirty="0">
                <a:latin typeface="PF Square Sans Pro Medium" pitchFamily="34"/>
              </a:rPr>
              <a:t> </a:t>
            </a:r>
            <a:r>
              <a:rPr lang="en-US" dirty="0" err="1">
                <a:latin typeface="PF Square Sans Pro Medium" pitchFamily="34"/>
              </a:rPr>
              <a:t>priekšpiegādes</a:t>
            </a:r>
            <a:r>
              <a:rPr lang="en-US" dirty="0">
                <a:latin typeface="PF Square Sans Pro Medium" pitchFamily="34"/>
              </a:rPr>
              <a:t> </a:t>
            </a:r>
            <a:r>
              <a:rPr lang="en-US" dirty="0" err="1">
                <a:latin typeface="PF Square Sans Pro Medium" pitchFamily="34"/>
              </a:rPr>
              <a:t>otrā</a:t>
            </a:r>
            <a:r>
              <a:rPr lang="en-US" dirty="0">
                <a:latin typeface="PF Square Sans Pro Medium" pitchFamily="34"/>
              </a:rPr>
              <a:t> </a:t>
            </a:r>
            <a:r>
              <a:rPr lang="en-US" dirty="0" err="1">
                <a:latin typeface="PF Square Sans Pro Medium" pitchFamily="34"/>
              </a:rPr>
              <a:t>fāze</a:t>
            </a:r>
            <a:r>
              <a:rPr lang="en-US" dirty="0">
                <a:latin typeface="PF Square Sans Pro Medium" pitchFamily="34"/>
              </a:rPr>
              <a:t>?</a:t>
            </a: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Process, kura laikā kredītiestāde izsniedz eiro banknotes un monētas glabāšanā saviem klientiem Latvijas Republikas teritorijā līdz brīdim, kad eiro kļūst par likumīgu maksāšanas līdzekli 2014.gada 1.janvārī.</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p:txBody>
      </p:sp>
    </p:spTree>
    <p:extLst>
      <p:ext uri="{BB962C8B-B14F-4D97-AF65-F5344CB8AC3E}">
        <p14:creationId xmlns:p14="http://schemas.microsoft.com/office/powerpoint/2010/main" val="631783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en-US" dirty="0" err="1">
                <a:latin typeface="PF Square Sans Pro Medium" pitchFamily="34"/>
              </a:rPr>
              <a:t>Komercsabiedrībai</a:t>
            </a:r>
            <a:r>
              <a:rPr lang="en-US" dirty="0">
                <a:latin typeface="PF Square Sans Pro Medium" pitchFamily="34"/>
              </a:rPr>
              <a:t>…</a:t>
            </a: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…ir nepieciešams savlaicīgi novērtēt un pieņemt lēmumu par nepieciešamajiem skaidrās eiro naudas apjomiem – gan banknotēm, gan monētām, un pieprasīt nepieciešamo apjomu </a:t>
            </a:r>
            <a:r>
              <a:rPr lang="lv-LV" sz="2200" dirty="0" err="1">
                <a:latin typeface="PF Square Sans Pro" pitchFamily="34"/>
              </a:rPr>
              <a:t>priekšpiegādē</a:t>
            </a:r>
            <a:r>
              <a:rPr lang="lv-LV" sz="2200" dirty="0">
                <a:latin typeface="PF Square Sans Pro" pitchFamily="34"/>
              </a:rPr>
              <a:t>, vēršoties savā kredītiestādē.</a:t>
            </a:r>
          </a:p>
        </p:txBody>
      </p:sp>
    </p:spTree>
    <p:extLst>
      <p:ext uri="{BB962C8B-B14F-4D97-AF65-F5344CB8AC3E}">
        <p14:creationId xmlns:p14="http://schemas.microsoft.com/office/powerpoint/2010/main" val="350189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31528"/>
            <a:ext cx="10969920" cy="627864"/>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en-US" dirty="0" err="1">
                <a:latin typeface="PF Square Sans Pro Medium" pitchFamily="34"/>
              </a:rPr>
              <a:t>Vispārīgās</a:t>
            </a:r>
            <a:r>
              <a:rPr lang="en-US" dirty="0">
                <a:latin typeface="PF Square Sans Pro Medium" pitchFamily="34"/>
              </a:rPr>
              <a:t> </a:t>
            </a:r>
            <a:r>
              <a:rPr lang="en-US" dirty="0" err="1">
                <a:latin typeface="PF Square Sans Pro Medium" pitchFamily="34"/>
              </a:rPr>
              <a:t>prasības</a:t>
            </a:r>
            <a:r>
              <a:rPr lang="en-US" dirty="0">
                <a:latin typeface="PF Square Sans Pro Medium" pitchFamily="34"/>
              </a:rPr>
              <a:t>		</a:t>
            </a: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b="1" dirty="0">
                <a:latin typeface="PF Square Sans Pro" pitchFamily="34"/>
              </a:rPr>
              <a:t>Kredītiestādes </a:t>
            </a:r>
            <a:r>
              <a:rPr lang="lv-LV" sz="2200" b="1" dirty="0" smtClean="0">
                <a:latin typeface="PF Square Sans Pro" pitchFamily="34"/>
              </a:rPr>
              <a:t>pienākumi:</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izsniegt </a:t>
            </a:r>
            <a:r>
              <a:rPr lang="lv-LV" sz="2200" dirty="0" err="1">
                <a:latin typeface="PF Square Sans Pro" pitchFamily="34"/>
              </a:rPr>
              <a:t>priekšpiegādē</a:t>
            </a:r>
            <a:r>
              <a:rPr lang="lv-LV" sz="2200" dirty="0">
                <a:latin typeface="PF Square Sans Pro" pitchFamily="34"/>
              </a:rPr>
              <a:t> banknotes un </a:t>
            </a:r>
            <a:r>
              <a:rPr lang="lv-LV" sz="2200" dirty="0" smtClean="0">
                <a:latin typeface="PF Square Sans Pro" pitchFamily="34"/>
              </a:rPr>
              <a:t>monētas</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savlaicīgi </a:t>
            </a:r>
            <a:r>
              <a:rPr lang="lv-LV" sz="2200" dirty="0">
                <a:latin typeface="PF Square Sans Pro" pitchFamily="34"/>
              </a:rPr>
              <a:t>piedāvāt iespēju komercsabiedrībām slēgt līgumu vai </a:t>
            </a:r>
            <a:endParaRPr lang="lv-LV" sz="2200"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vienkāršotas </a:t>
            </a:r>
            <a:r>
              <a:rPr lang="lv-LV" sz="2200" dirty="0" err="1">
                <a:latin typeface="PF Square Sans Pro" pitchFamily="34"/>
              </a:rPr>
              <a:t>priekšpiegādes</a:t>
            </a:r>
            <a:r>
              <a:rPr lang="lv-LV" sz="2200" dirty="0">
                <a:latin typeface="PF Square Sans Pro" pitchFamily="34"/>
              </a:rPr>
              <a:t> gadījumā, izsniedzot parakstītu apliecinājumu. </a:t>
            </a:r>
          </a:p>
        </p:txBody>
      </p:sp>
    </p:spTree>
    <p:extLst>
      <p:ext uri="{BB962C8B-B14F-4D97-AF65-F5344CB8AC3E}">
        <p14:creationId xmlns:p14="http://schemas.microsoft.com/office/powerpoint/2010/main" val="4050924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en-US" dirty="0" err="1">
                <a:latin typeface="PF Square Sans Pro Medium" pitchFamily="34"/>
              </a:rPr>
              <a:t>Vispārīgās</a:t>
            </a:r>
            <a:r>
              <a:rPr lang="en-US" dirty="0">
                <a:latin typeface="PF Square Sans Pro Medium" pitchFamily="34"/>
              </a:rPr>
              <a:t> </a:t>
            </a:r>
            <a:r>
              <a:rPr lang="en-US" dirty="0" err="1" smtClean="0">
                <a:latin typeface="PF Square Sans Pro Medium" pitchFamily="34"/>
              </a:rPr>
              <a:t>prasības</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b="1" dirty="0">
                <a:latin typeface="PF Square Sans Pro" pitchFamily="34"/>
              </a:rPr>
              <a:t>Komercsabiedrības pienākumi: </a:t>
            </a:r>
            <a:endParaRPr lang="lv-LV" sz="2200" b="1"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savlaicīgi </a:t>
            </a:r>
            <a:r>
              <a:rPr lang="lv-LV" sz="2200" dirty="0">
                <a:latin typeface="PF Square Sans Pro" pitchFamily="34"/>
              </a:rPr>
              <a:t>informēt kredītiestādi par nepieciešamajiem eiro banknošu un monētu apjomiem, iesniedzot kredītiestādē apjomu pieprasījumu pa nomināliem</a:t>
            </a:r>
            <a:r>
              <a:rPr lang="lv-LV" sz="2200" dirty="0" smtClean="0">
                <a:latin typeface="PF Square Sans Pro" pitchFamily="34"/>
              </a:rPr>
              <a:t>;</a:t>
            </a:r>
          </a:p>
          <a:p>
            <a:pPr marL="361260" lvl="0" indent="-34290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noslēgt </a:t>
            </a:r>
            <a:r>
              <a:rPr lang="lv-LV" sz="2200" dirty="0">
                <a:latin typeface="PF Square Sans Pro" pitchFamily="34"/>
              </a:rPr>
              <a:t>līgumu vai iesniegt parakstītu apliecinājumu par </a:t>
            </a:r>
            <a:r>
              <a:rPr lang="lv-LV" sz="2200" dirty="0" err="1">
                <a:latin typeface="PF Square Sans Pro" pitchFamily="34"/>
              </a:rPr>
              <a:t>priekšpiegādē</a:t>
            </a:r>
            <a:r>
              <a:rPr lang="lv-LV" sz="2200" dirty="0">
                <a:latin typeface="PF Square Sans Pro" pitchFamily="34"/>
              </a:rPr>
              <a:t> pieprasītajām eiro banknotēm un monētām</a:t>
            </a:r>
            <a:r>
              <a:rPr lang="lv-LV" sz="2200" dirty="0" smtClean="0">
                <a:latin typeface="PF Square Sans Pro" pitchFamily="34"/>
              </a:rPr>
              <a:t>;</a:t>
            </a:r>
          </a:p>
          <a:p>
            <a:pPr marL="361260" lvl="0" indent="-34290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nelaist </a:t>
            </a:r>
            <a:r>
              <a:rPr lang="lv-LV" sz="2200" dirty="0" err="1">
                <a:latin typeface="PF Square Sans Pro" pitchFamily="34"/>
              </a:rPr>
              <a:t>priekšpiegādē</a:t>
            </a:r>
            <a:r>
              <a:rPr lang="lv-LV" sz="2200" dirty="0">
                <a:latin typeface="PF Square Sans Pro" pitchFamily="34"/>
              </a:rPr>
              <a:t> saņemtās eiro banknotes un monētas apgrozībā pirms 2014.gada 1.janvāra </a:t>
            </a:r>
            <a:r>
              <a:rPr lang="lv-LV" sz="2200" dirty="0" err="1">
                <a:latin typeface="PF Square Sans Pro" pitchFamily="34"/>
              </a:rPr>
              <a:t>plkst</a:t>
            </a:r>
            <a:r>
              <a:rPr lang="lv-LV" sz="2200" dirty="0">
                <a:latin typeface="PF Square Sans Pro" pitchFamily="34"/>
              </a:rPr>
              <a:t>. 0.00.</a:t>
            </a:r>
          </a:p>
        </p:txBody>
      </p:sp>
    </p:spTree>
    <p:extLst>
      <p:ext uri="{BB962C8B-B14F-4D97-AF65-F5344CB8AC3E}">
        <p14:creationId xmlns:p14="http://schemas.microsoft.com/office/powerpoint/2010/main" val="4102829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en-US" dirty="0" err="1">
                <a:latin typeface="PF Square Sans Pro Medium" pitchFamily="34"/>
              </a:rPr>
              <a:t>Vispārīgās</a:t>
            </a:r>
            <a:r>
              <a:rPr lang="en-US" dirty="0">
                <a:latin typeface="PF Square Sans Pro Medium" pitchFamily="34"/>
              </a:rPr>
              <a:t> </a:t>
            </a:r>
            <a:r>
              <a:rPr lang="en-US" dirty="0" err="1" smtClean="0">
                <a:latin typeface="PF Square Sans Pro Medium" pitchFamily="34"/>
              </a:rPr>
              <a:t>prasības</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b="1" dirty="0">
                <a:latin typeface="PF Square Sans Pro" pitchFamily="34"/>
              </a:rPr>
              <a:t>Komercsabiedrības pienākumi (turpinājums): </a:t>
            </a:r>
            <a:endParaRPr lang="lv-LV" sz="2200" b="1"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glabāt no kredītiestādēm </a:t>
            </a:r>
            <a:r>
              <a:rPr lang="lv-LV" sz="2200" dirty="0" err="1">
                <a:latin typeface="PF Square Sans Pro" pitchFamily="34"/>
              </a:rPr>
              <a:t>priekšpiegādē</a:t>
            </a:r>
            <a:r>
              <a:rPr lang="lv-LV" sz="2200" dirty="0">
                <a:latin typeface="PF Square Sans Pro" pitchFamily="34"/>
              </a:rPr>
              <a:t> saņemtās eiro banknotes un monētas drošā vietā, </a:t>
            </a:r>
            <a:r>
              <a:rPr lang="lv-LV" sz="2200" dirty="0" err="1">
                <a:latin typeface="PF Square Sans Pro" pitchFamily="34"/>
              </a:rPr>
              <a:t>t.i</a:t>
            </a:r>
            <a:r>
              <a:rPr lang="lv-LV" sz="2200" dirty="0">
                <a:latin typeface="PF Square Sans Pro" pitchFamily="34"/>
              </a:rPr>
              <a:t>., glabātuvē vai seifā, atsevišķi no citām apgrozībā esošajām eiro banknotēm un monētām, lai novērstu to priekšlaicīgu laišanu apgrozībā</a:t>
            </a:r>
            <a:r>
              <a:rPr lang="lv-LV" sz="2200" dirty="0" smtClean="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veikt drošības pasākumus, lai novērstu </a:t>
            </a:r>
            <a:r>
              <a:rPr lang="lv-LV" sz="2200" dirty="0" err="1">
                <a:latin typeface="PF Square Sans Pro" pitchFamily="34"/>
              </a:rPr>
              <a:t>priekšpiegādē</a:t>
            </a:r>
            <a:r>
              <a:rPr lang="lv-LV" sz="2200" dirty="0">
                <a:latin typeface="PF Square Sans Pro" pitchFamily="34"/>
              </a:rPr>
              <a:t> saņemto eiro banknošu un monētu bojāeju, zādzību, laupīšanu vai jebkādu citu iemeslu to priekšlaicīgai nonākšanai apgrozībā;</a:t>
            </a:r>
          </a:p>
        </p:txBody>
      </p:sp>
    </p:spTree>
    <p:extLst>
      <p:ext uri="{BB962C8B-B14F-4D97-AF65-F5344CB8AC3E}">
        <p14:creationId xmlns:p14="http://schemas.microsoft.com/office/powerpoint/2010/main" val="3935790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31528"/>
            <a:ext cx="10969920" cy="627864"/>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en-US" dirty="0" err="1">
                <a:latin typeface="PF Square Sans Pro Medium" pitchFamily="34"/>
              </a:rPr>
              <a:t>Vispārīgās</a:t>
            </a:r>
            <a:r>
              <a:rPr lang="en-US" dirty="0">
                <a:latin typeface="PF Square Sans Pro Medium" pitchFamily="34"/>
              </a:rPr>
              <a:t> </a:t>
            </a:r>
            <a:r>
              <a:rPr lang="en-US" dirty="0" err="1">
                <a:latin typeface="PF Square Sans Pro Medium" pitchFamily="34"/>
              </a:rPr>
              <a:t>prasības</a:t>
            </a:r>
            <a:r>
              <a:rPr lang="en-US" dirty="0">
                <a:latin typeface="PF Square Sans Pro Medium" pitchFamily="34"/>
              </a:rPr>
              <a:t>	</a:t>
            </a: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b="1" dirty="0">
                <a:latin typeface="PF Square Sans Pro" pitchFamily="34"/>
              </a:rPr>
              <a:t>Komercsabiedrības pienākumi (turpinājums): </a:t>
            </a:r>
            <a:endParaRPr lang="lv-LV" sz="2200" b="1"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atļaut LB pilnvarotām personām veikt pārbaudi </a:t>
            </a:r>
            <a:r>
              <a:rPr lang="lv-LV" sz="2200" dirty="0" err="1">
                <a:latin typeface="PF Square Sans Pro" pitchFamily="34"/>
              </a:rPr>
              <a:t>priekšpiegādē</a:t>
            </a:r>
            <a:r>
              <a:rPr lang="lv-LV" sz="2200" dirty="0">
                <a:latin typeface="PF Square Sans Pro" pitchFamily="34"/>
              </a:rPr>
              <a:t> saņemto eiro glabāšanas vietās, lai pārliecinātos par </a:t>
            </a:r>
            <a:r>
              <a:rPr lang="lv-LV" sz="2200" dirty="0" err="1">
                <a:latin typeface="PF Square Sans Pro" pitchFamily="34"/>
              </a:rPr>
              <a:t>priekšpiegādē</a:t>
            </a:r>
            <a:r>
              <a:rPr lang="lv-LV" sz="2200" dirty="0">
                <a:latin typeface="PF Square Sans Pro" pitchFamily="34"/>
              </a:rPr>
              <a:t> saņemto eiro esamību, un atbilstību glabāšanas un uzskaites prasībām; </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uzņemties pilnu risku un atbildību par </a:t>
            </a:r>
            <a:r>
              <a:rPr lang="lv-LV" sz="2200" dirty="0" err="1">
                <a:latin typeface="PF Square Sans Pro" pitchFamily="34"/>
              </a:rPr>
              <a:t>priekšpiegādē</a:t>
            </a:r>
            <a:r>
              <a:rPr lang="lv-LV" sz="2200" dirty="0">
                <a:latin typeface="PF Square Sans Pro" pitchFamily="34"/>
              </a:rPr>
              <a:t> saņemtajām eiro banknotēm, maksājot līgumsodu par prasību neievērošanu 10% apmērā no </a:t>
            </a:r>
            <a:r>
              <a:rPr lang="lv-LV" sz="2200" dirty="0" err="1">
                <a:latin typeface="PF Square Sans Pro" pitchFamily="34"/>
              </a:rPr>
              <a:t>priekšpiegādē</a:t>
            </a:r>
            <a:r>
              <a:rPr lang="lv-LV" sz="2200" dirty="0">
                <a:latin typeface="PF Square Sans Pro" pitchFamily="34"/>
              </a:rPr>
              <a:t> izsniegtās eiro banknošu un monētu summas Latvijas Bankai;</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informēt LB par apgrozībā nonākušo eiro daudzumu pa tālruni 67022880 vai e-pasta adresi </a:t>
            </a:r>
            <a:r>
              <a:rPr lang="lv-LV" sz="2200" dirty="0" err="1">
                <a:latin typeface="PF Square Sans Pro" pitchFamily="34"/>
              </a:rPr>
              <a:t>cash@bank.lv</a:t>
            </a:r>
            <a:r>
              <a:rPr lang="lv-LV" sz="2200" dirty="0">
                <a:latin typeface="PF Square Sans Pro" pitchFamily="34"/>
              </a:rPr>
              <a:t>, nekavējoties, bet ne vēlāk kā nākamās darbadienas laikā, ja </a:t>
            </a:r>
            <a:r>
              <a:rPr lang="lv-LV" sz="2200" dirty="0" err="1">
                <a:latin typeface="PF Square Sans Pro" pitchFamily="34"/>
              </a:rPr>
              <a:t>priekšpiegādē</a:t>
            </a:r>
            <a:r>
              <a:rPr lang="lv-LV" sz="2200" dirty="0">
                <a:latin typeface="PF Square Sans Pro" pitchFamily="34"/>
              </a:rPr>
              <a:t> saņemtās eiro banknotes un monētas ir nonākušas apgrozībā pirms 2014. gada 1. janvāra </a:t>
            </a:r>
            <a:r>
              <a:rPr lang="lv-LV" sz="2200" dirty="0" err="1">
                <a:latin typeface="PF Square Sans Pro" pitchFamily="34"/>
              </a:rPr>
              <a:t>plkst</a:t>
            </a:r>
            <a:r>
              <a:rPr lang="lv-LV" sz="2200" dirty="0">
                <a:latin typeface="PF Square Sans Pro" pitchFamily="34"/>
              </a:rPr>
              <a:t>. 0.00.</a:t>
            </a:r>
          </a:p>
          <a:p>
            <a:pPr marL="361260" lvl="0" indent="-34290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p:txBody>
      </p:sp>
    </p:spTree>
    <p:extLst>
      <p:ext uri="{BB962C8B-B14F-4D97-AF65-F5344CB8AC3E}">
        <p14:creationId xmlns:p14="http://schemas.microsoft.com/office/powerpoint/2010/main" val="676678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237697"/>
            <a:ext cx="10969920" cy="1215526"/>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err="1">
                <a:latin typeface="PF Square Sans Pro Medium" pitchFamily="34"/>
              </a:rPr>
              <a:t>Priekšpiegādē</a:t>
            </a:r>
            <a:r>
              <a:rPr lang="lv-LV" dirty="0">
                <a:latin typeface="PF Square Sans Pro Medium" pitchFamily="34"/>
              </a:rPr>
              <a:t> saņemto eiro banknošu un monētu uzskaite</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Līdz 2013. gada 31. decembrim (ieskaitot) </a:t>
            </a:r>
            <a:r>
              <a:rPr lang="lv-LV" sz="2200" dirty="0" err="1">
                <a:latin typeface="PF Square Sans Pro" pitchFamily="34"/>
              </a:rPr>
              <a:t>priekšpiegādē</a:t>
            </a:r>
            <a:r>
              <a:rPr lang="lv-LV" sz="2200" dirty="0">
                <a:latin typeface="PF Square Sans Pro" pitchFamily="34"/>
              </a:rPr>
              <a:t> saņemtās eiro banknotes un monētas uzskaita ārpusbilancē atsevišķi no pārējām komercsabiedrības kasē uzskaitītajām eiro banknotēm un monētām</a:t>
            </a:r>
            <a:r>
              <a:rPr lang="lv-LV" sz="2200" dirty="0" smtClean="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2014</a:t>
            </a:r>
            <a:r>
              <a:rPr lang="lv-LV" sz="2200" dirty="0">
                <a:latin typeface="PF Square Sans Pro" pitchFamily="34"/>
              </a:rPr>
              <a:t>. gada 1. janvārī </a:t>
            </a:r>
            <a:r>
              <a:rPr lang="lv-LV" sz="2200" dirty="0" err="1">
                <a:latin typeface="PF Square Sans Pro" pitchFamily="34"/>
              </a:rPr>
              <a:t>priekšpiegādē</a:t>
            </a:r>
            <a:r>
              <a:rPr lang="lv-LV" sz="2200" dirty="0">
                <a:latin typeface="PF Square Sans Pro" pitchFamily="34"/>
              </a:rPr>
              <a:t> saņemtās eiro banknotes un monētas uzskaita kā aktīvu komercsabiedrības kasē, attiecīgi kreditējot komercsabiedrības norēķinu kontu kredītiestādē (ja kredītiestāde minēto kontu debetē 2014. gada 1. janvārī) vai saistības pret kredītiestādi (ja kredītiestāde minēto kontu debetē pēc 2014. gada 1. janvāra).</a:t>
            </a:r>
          </a:p>
        </p:txBody>
      </p:sp>
    </p:spTree>
    <p:extLst>
      <p:ext uri="{BB962C8B-B14F-4D97-AF65-F5344CB8AC3E}">
        <p14:creationId xmlns:p14="http://schemas.microsoft.com/office/powerpoint/2010/main" val="3011343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en-US" dirty="0" err="1">
                <a:latin typeface="PF Square Sans Pro Medium" pitchFamily="34"/>
              </a:rPr>
              <a:t>Priekšpiegādes</a:t>
            </a:r>
            <a:r>
              <a:rPr lang="en-US" dirty="0">
                <a:latin typeface="PF Square Sans Pro Medium" pitchFamily="34"/>
              </a:rPr>
              <a:t> 2.fāzes </a:t>
            </a:r>
            <a:r>
              <a:rPr lang="en-US" dirty="0" err="1">
                <a:latin typeface="PF Square Sans Pro Medium" pitchFamily="34"/>
              </a:rPr>
              <a:t>norise</a:t>
            </a:r>
            <a:endParaRPr lang="en-US" dirty="0">
              <a:latin typeface="PF Square Sans Pro Medium" pitchFamily="34"/>
            </a:endParaRPr>
          </a:p>
        </p:txBody>
      </p:sp>
      <p:grpSp>
        <p:nvGrpSpPr>
          <p:cNvPr id="21" name="Group 20"/>
          <p:cNvGrpSpPr/>
          <p:nvPr/>
        </p:nvGrpSpPr>
        <p:grpSpPr>
          <a:xfrm>
            <a:off x="621804" y="2420888"/>
            <a:ext cx="10369152" cy="2016224"/>
            <a:chOff x="464433" y="2780437"/>
            <a:chExt cx="8215133" cy="1297126"/>
          </a:xfrm>
        </p:grpSpPr>
        <p:grpSp>
          <p:nvGrpSpPr>
            <p:cNvPr id="22" name="Group 21"/>
            <p:cNvGrpSpPr/>
            <p:nvPr/>
          </p:nvGrpSpPr>
          <p:grpSpPr>
            <a:xfrm>
              <a:off x="464433" y="2780437"/>
              <a:ext cx="2161877" cy="1297126"/>
              <a:chOff x="7233" y="1614418"/>
              <a:chExt cx="2161877" cy="1297126"/>
            </a:xfrm>
          </p:grpSpPr>
          <p:sp>
            <p:nvSpPr>
              <p:cNvPr id="35" name="Rounded Rectangle 34"/>
              <p:cNvSpPr/>
              <p:nvPr/>
            </p:nvSpPr>
            <p:spPr>
              <a:xfrm>
                <a:off x="7233" y="1614418"/>
                <a:ext cx="2161877" cy="129712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ounded Rectangle 4"/>
              <p:cNvSpPr/>
              <p:nvPr/>
            </p:nvSpPr>
            <p:spPr>
              <a:xfrm>
                <a:off x="45225" y="1652410"/>
                <a:ext cx="2085893" cy="12211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algn="ctr" defTabSz="844550">
                  <a:lnSpc>
                    <a:spcPct val="90000"/>
                  </a:lnSpc>
                  <a:spcBef>
                    <a:spcPct val="0"/>
                  </a:spcBef>
                  <a:spcAft>
                    <a:spcPct val="35000"/>
                  </a:spcAft>
                </a:pPr>
                <a:r>
                  <a:rPr lang="lv-LV" sz="1900" dirty="0" smtClean="0">
                    <a:solidFill>
                      <a:prstClr val="white"/>
                    </a:solidFill>
                  </a:rPr>
                  <a:t>Līguma slēgšana ar komercbanku –  </a:t>
                </a:r>
                <a:br>
                  <a:rPr lang="lv-LV" sz="1900" dirty="0" smtClean="0">
                    <a:solidFill>
                      <a:prstClr val="white"/>
                    </a:solidFill>
                  </a:rPr>
                </a:br>
                <a:r>
                  <a:rPr lang="lv-LV" sz="1900" dirty="0" smtClean="0">
                    <a:solidFill>
                      <a:prstClr val="white"/>
                    </a:solidFill>
                  </a:rPr>
                  <a:t>jau tagad!</a:t>
                </a:r>
                <a:endParaRPr lang="lv-LV" sz="1900" dirty="0">
                  <a:solidFill>
                    <a:prstClr val="white"/>
                  </a:solidFill>
                </a:endParaRPr>
              </a:p>
            </p:txBody>
          </p:sp>
        </p:grpSp>
        <p:grpSp>
          <p:nvGrpSpPr>
            <p:cNvPr id="23" name="Group 22"/>
            <p:cNvGrpSpPr/>
            <p:nvPr/>
          </p:nvGrpSpPr>
          <p:grpSpPr>
            <a:xfrm>
              <a:off x="2651432" y="3071093"/>
              <a:ext cx="877621" cy="715813"/>
              <a:chOff x="2194232" y="1905074"/>
              <a:chExt cx="877621" cy="715813"/>
            </a:xfrm>
          </p:grpSpPr>
          <p:sp>
            <p:nvSpPr>
              <p:cNvPr id="33" name="Right Arrow 32"/>
              <p:cNvSpPr/>
              <p:nvPr/>
            </p:nvSpPr>
            <p:spPr>
              <a:xfrm>
                <a:off x="2194232" y="1905074"/>
                <a:ext cx="840449" cy="71581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4" name="Right Arrow 6"/>
              <p:cNvSpPr/>
              <p:nvPr/>
            </p:nvSpPr>
            <p:spPr>
              <a:xfrm>
                <a:off x="2194232" y="2048237"/>
                <a:ext cx="877621" cy="4294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355600">
                  <a:lnSpc>
                    <a:spcPct val="90000"/>
                  </a:lnSpc>
                  <a:spcBef>
                    <a:spcPct val="0"/>
                  </a:spcBef>
                  <a:spcAft>
                    <a:spcPct val="35000"/>
                  </a:spcAft>
                </a:pPr>
                <a:r>
                  <a:rPr lang="lv-LV" sz="1050" b="1" dirty="0" smtClean="0">
                    <a:solidFill>
                      <a:schemeClr val="tx1"/>
                    </a:solidFill>
                  </a:rPr>
                  <a:t>10.decembris</a:t>
                </a:r>
                <a:endParaRPr lang="lv-LV" sz="1050" b="1" dirty="0">
                  <a:solidFill>
                    <a:schemeClr val="tx1"/>
                  </a:solidFill>
                </a:endParaRPr>
              </a:p>
            </p:txBody>
          </p:sp>
        </p:grpSp>
        <p:grpSp>
          <p:nvGrpSpPr>
            <p:cNvPr id="24" name="Group 23"/>
            <p:cNvGrpSpPr/>
            <p:nvPr/>
          </p:nvGrpSpPr>
          <p:grpSpPr>
            <a:xfrm>
              <a:off x="3491061" y="2780437"/>
              <a:ext cx="2161877" cy="1297126"/>
              <a:chOff x="3033861" y="1614418"/>
              <a:chExt cx="2161877" cy="1297126"/>
            </a:xfrm>
          </p:grpSpPr>
          <p:sp>
            <p:nvSpPr>
              <p:cNvPr id="31" name="Rounded Rectangle 30"/>
              <p:cNvSpPr/>
              <p:nvPr/>
            </p:nvSpPr>
            <p:spPr>
              <a:xfrm>
                <a:off x="3033861" y="1614418"/>
                <a:ext cx="2161877" cy="129712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ounded Rectangle 8"/>
              <p:cNvSpPr/>
              <p:nvPr/>
            </p:nvSpPr>
            <p:spPr>
              <a:xfrm>
                <a:off x="3071853" y="1652410"/>
                <a:ext cx="2085893" cy="12211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176213" indent="-176213" algn="ctr" defTabSz="844550">
                  <a:lnSpc>
                    <a:spcPct val="90000"/>
                  </a:lnSpc>
                  <a:spcBef>
                    <a:spcPct val="0"/>
                  </a:spcBef>
                  <a:spcAft>
                    <a:spcPct val="35000"/>
                  </a:spcAft>
                </a:pPr>
                <a:r>
                  <a:rPr lang="lv-LV" sz="1900" dirty="0" err="1" smtClean="0">
                    <a:solidFill>
                      <a:prstClr val="white"/>
                    </a:solidFill>
                  </a:rPr>
                  <a:t>Priekšpiegādes</a:t>
                </a:r>
                <a:r>
                  <a:rPr lang="lv-LV" sz="1900" dirty="0" smtClean="0">
                    <a:solidFill>
                      <a:prstClr val="white"/>
                    </a:solidFill>
                  </a:rPr>
                  <a:t> otrā fāze	</a:t>
                </a:r>
                <a:endParaRPr lang="lv-LV" sz="1900" dirty="0">
                  <a:solidFill>
                    <a:prstClr val="white"/>
                  </a:solidFill>
                </a:endParaRPr>
              </a:p>
            </p:txBody>
          </p:sp>
        </p:grpSp>
        <p:grpSp>
          <p:nvGrpSpPr>
            <p:cNvPr id="25" name="Group 24"/>
            <p:cNvGrpSpPr/>
            <p:nvPr/>
          </p:nvGrpSpPr>
          <p:grpSpPr>
            <a:xfrm>
              <a:off x="5680354" y="3071093"/>
              <a:ext cx="835862" cy="715813"/>
              <a:chOff x="5223154" y="1905074"/>
              <a:chExt cx="835862" cy="715813"/>
            </a:xfrm>
          </p:grpSpPr>
          <p:sp>
            <p:nvSpPr>
              <p:cNvPr id="29" name="Right Arrow 28"/>
              <p:cNvSpPr/>
              <p:nvPr/>
            </p:nvSpPr>
            <p:spPr>
              <a:xfrm>
                <a:off x="5223154" y="1905074"/>
                <a:ext cx="835862" cy="71581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Right Arrow 10"/>
              <p:cNvSpPr/>
              <p:nvPr/>
            </p:nvSpPr>
            <p:spPr>
              <a:xfrm>
                <a:off x="5223154" y="2048237"/>
                <a:ext cx="621118" cy="4294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355600">
                  <a:lnSpc>
                    <a:spcPct val="90000"/>
                  </a:lnSpc>
                  <a:spcBef>
                    <a:spcPct val="0"/>
                  </a:spcBef>
                  <a:spcAft>
                    <a:spcPct val="35000"/>
                  </a:spcAft>
                </a:pPr>
                <a:r>
                  <a:rPr lang="lv-LV" sz="1100" b="1" dirty="0" smtClean="0">
                    <a:solidFill>
                      <a:schemeClr val="tx1"/>
                    </a:solidFill>
                  </a:rPr>
                  <a:t>1.janvāris</a:t>
                </a:r>
                <a:endParaRPr lang="lv-LV" sz="800" b="1" dirty="0">
                  <a:solidFill>
                    <a:schemeClr val="tx1"/>
                  </a:solidFill>
                </a:endParaRPr>
              </a:p>
            </p:txBody>
          </p:sp>
        </p:grpSp>
        <p:grpSp>
          <p:nvGrpSpPr>
            <p:cNvPr id="26" name="Group 25"/>
            <p:cNvGrpSpPr/>
            <p:nvPr/>
          </p:nvGrpSpPr>
          <p:grpSpPr>
            <a:xfrm>
              <a:off x="6517689" y="2780437"/>
              <a:ext cx="2161877" cy="1297126"/>
              <a:chOff x="6060489" y="1614418"/>
              <a:chExt cx="2161877" cy="1297126"/>
            </a:xfrm>
          </p:grpSpPr>
          <p:sp>
            <p:nvSpPr>
              <p:cNvPr id="27" name="Rounded Rectangle 26"/>
              <p:cNvSpPr/>
              <p:nvPr/>
            </p:nvSpPr>
            <p:spPr>
              <a:xfrm>
                <a:off x="6060489" y="1614418"/>
                <a:ext cx="2161877" cy="129712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12"/>
              <p:cNvSpPr/>
              <p:nvPr/>
            </p:nvSpPr>
            <p:spPr>
              <a:xfrm>
                <a:off x="6098481" y="1652410"/>
                <a:ext cx="2085893" cy="12211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algn="ctr" defTabSz="844550">
                  <a:lnSpc>
                    <a:spcPct val="90000"/>
                  </a:lnSpc>
                  <a:spcBef>
                    <a:spcPct val="0"/>
                  </a:spcBef>
                  <a:spcAft>
                    <a:spcPct val="35000"/>
                  </a:spcAft>
                </a:pPr>
                <a:r>
                  <a:rPr lang="lv-LV" sz="1900" dirty="0" smtClean="0">
                    <a:solidFill>
                      <a:prstClr val="white"/>
                    </a:solidFill>
                  </a:rPr>
                  <a:t>Vienlaicīgās apgrozības periodā jau izdodam eiro</a:t>
                </a:r>
                <a:endParaRPr lang="lv-LV" sz="1900" dirty="0">
                  <a:solidFill>
                    <a:prstClr val="white"/>
                  </a:solidFill>
                </a:endParaRPr>
              </a:p>
            </p:txBody>
          </p:sp>
        </p:grpSp>
      </p:grpSp>
    </p:spTree>
    <p:extLst>
      <p:ext uri="{BB962C8B-B14F-4D97-AF65-F5344CB8AC3E}">
        <p14:creationId xmlns:p14="http://schemas.microsoft.com/office/powerpoint/2010/main" val="838566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err="1">
                <a:latin typeface="PF Square Sans Pro Medium" pitchFamily="34"/>
              </a:rPr>
              <a:t>Priekšpiegādes</a:t>
            </a:r>
            <a:r>
              <a:rPr lang="lv-LV" dirty="0">
                <a:latin typeface="PF Square Sans Pro Medium" pitchFamily="34"/>
              </a:rPr>
              <a:t> 2.fāzes norise</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b="1" dirty="0">
                <a:latin typeface="PF Square Sans Pro" pitchFamily="34"/>
              </a:rPr>
              <a:t>Trīs varianti</a:t>
            </a:r>
            <a:r>
              <a:rPr lang="lv-LV" sz="2200" b="1" dirty="0" smtClean="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b="1"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Līgums</a:t>
            </a:r>
          </a:p>
          <a:p>
            <a:pPr marL="361260" lvl="0" indent="-34290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Apliecinājums</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LB sasaiņoti monētu </a:t>
            </a:r>
            <a:r>
              <a:rPr lang="lv-LV" sz="2200" dirty="0" err="1">
                <a:latin typeface="PF Square Sans Pro" pitchFamily="34"/>
              </a:rPr>
              <a:t>sākumkomplekti</a:t>
            </a:r>
            <a:r>
              <a:rPr lang="lv-LV" sz="2200" dirty="0">
                <a:latin typeface="PF Square Sans Pro" pitchFamily="34"/>
              </a:rPr>
              <a:t> 200 eiro vērtībā</a:t>
            </a:r>
          </a:p>
        </p:txBody>
      </p:sp>
    </p:spTree>
    <p:extLst>
      <p:ext uri="{BB962C8B-B14F-4D97-AF65-F5344CB8AC3E}">
        <p14:creationId xmlns:p14="http://schemas.microsoft.com/office/powerpoint/2010/main" val="475714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smtClean="0">
                <a:latin typeface="PF Square Sans Pro Medium" pitchFamily="34"/>
              </a:rPr>
              <a:t>Eiro likuma 15.pants</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lnSpc>
                <a:spcPct val="93000"/>
              </a:lnSpc>
              <a:spcAft>
                <a:spcPts val="0"/>
              </a:spcAft>
            </a:pPr>
            <a:r>
              <a:rPr lang="lv-LV" sz="2200" dirty="0">
                <a:latin typeface="PF Square Sans Pro" pitchFamily="34"/>
              </a:rPr>
              <a:t>15.pants. Attaisnojuma dokumenti un grāmatvedības </a:t>
            </a:r>
            <a:r>
              <a:rPr lang="lv-LV" sz="2200" dirty="0" smtClean="0">
                <a:latin typeface="PF Square Sans Pro" pitchFamily="34"/>
              </a:rPr>
              <a:t>reģistri</a:t>
            </a:r>
          </a:p>
          <a:p>
            <a:pPr lvl="0">
              <a:lnSpc>
                <a:spcPct val="93000"/>
              </a:lnSpc>
              <a:spcAft>
                <a:spcPts val="0"/>
              </a:spcAft>
            </a:pPr>
            <a:endParaRPr lang="lv-LV" sz="2200" dirty="0">
              <a:latin typeface="PF Square Sans Pro" pitchFamily="34"/>
            </a:endParaRPr>
          </a:p>
          <a:p>
            <a:pPr lvl="0">
              <a:lnSpc>
                <a:spcPct val="93000"/>
              </a:lnSpc>
              <a:spcAft>
                <a:spcPts val="0"/>
              </a:spcAft>
            </a:pPr>
            <a:r>
              <a:rPr lang="lv-LV" sz="2200" dirty="0">
                <a:latin typeface="PF Square Sans Pro" pitchFamily="34"/>
              </a:rPr>
              <a:t>(1</a:t>
            </a:r>
            <a:r>
              <a:rPr lang="lv-LV" sz="2200" dirty="0" smtClean="0">
                <a:latin typeface="PF Square Sans Pro" pitchFamily="34"/>
              </a:rPr>
              <a:t>) Grāmatvedības </a:t>
            </a:r>
            <a:r>
              <a:rPr lang="lv-LV" sz="2200" dirty="0">
                <a:latin typeface="PF Square Sans Pro" pitchFamily="34"/>
              </a:rPr>
              <a:t>reģistros eiro ieviešanas dienā tiek pārrēķināts katra grāmatvedības reģistra ieraksta atlikums un katras grāmatvedības uzskaites vienības vērtība latos uz ekvivalentu eiro, ievērojot Padomes noteikto maiņas kursu un šā likuma 6.pantā noteiktos noapaļošanas principus</a:t>
            </a:r>
            <a:r>
              <a:rPr lang="lv-LV" sz="2200" dirty="0" smtClean="0">
                <a:latin typeface="PF Square Sans Pro" pitchFamily="34"/>
              </a:rPr>
              <a:t>.</a:t>
            </a:r>
          </a:p>
          <a:p>
            <a:pPr lvl="0">
              <a:lnSpc>
                <a:spcPct val="93000"/>
              </a:lnSpc>
              <a:spcAft>
                <a:spcPts val="0"/>
              </a:spcAft>
            </a:pPr>
            <a:endParaRPr lang="lv-LV" sz="2200" dirty="0">
              <a:latin typeface="PF Square Sans Pro" pitchFamily="34"/>
            </a:endParaRPr>
          </a:p>
          <a:p>
            <a:pPr lvl="0">
              <a:lnSpc>
                <a:spcPct val="93000"/>
              </a:lnSpc>
              <a:spcAft>
                <a:spcPts val="0"/>
              </a:spcAft>
            </a:pPr>
            <a:r>
              <a:rPr lang="lv-LV" sz="2200" dirty="0" smtClean="0">
                <a:latin typeface="PF Square Sans Pro" pitchFamily="34"/>
              </a:rPr>
              <a:t>(</a:t>
            </a:r>
            <a:r>
              <a:rPr lang="lv-LV" sz="2200" dirty="0">
                <a:latin typeface="PF Square Sans Pro" pitchFamily="34"/>
              </a:rPr>
              <a:t>2</a:t>
            </a:r>
            <a:r>
              <a:rPr lang="lv-LV" sz="2200" dirty="0" smtClean="0">
                <a:latin typeface="PF Square Sans Pro" pitchFamily="34"/>
              </a:rPr>
              <a:t>) Sākot </a:t>
            </a:r>
            <a:r>
              <a:rPr lang="lv-LV" sz="2200" dirty="0">
                <a:latin typeface="PF Square Sans Pro" pitchFamily="34"/>
              </a:rPr>
              <a:t>ar eiro ieviešanas dienu, grāmatvedības reģistros izdara ierakstus, par vērtības mēru lietojot eiro. Attaisnojuma dokumentus, kuru vērtības mērs ir lats vai cita valūta, kuri attiecas uz pārskata periodu pēc eiro ieviešanas dienas un kuri līdz eiro ieviešanas dienai vēl nav izmantoti ierakstiem grāmatvedības reģistros, pārrēķina eiro, ievērojot Padomes noteikto maiņas kursu un šā likuma 6.pantā noteiktos noapaļošanas principus, un izdara attiecīgu ierakstu grāmatvedības reģistros</a:t>
            </a:r>
            <a:r>
              <a:rPr lang="lv-LV" sz="2200" dirty="0" smtClean="0">
                <a:latin typeface="PF Square Sans Pro" pitchFamily="34"/>
              </a:rPr>
              <a:t>.</a:t>
            </a:r>
            <a:endParaRPr lang="x-none" sz="2200">
              <a:latin typeface="Arial" pitchFamily="18"/>
            </a:endParaRPr>
          </a:p>
        </p:txBody>
      </p:sp>
    </p:spTree>
    <p:extLst>
      <p:ext uri="{BB962C8B-B14F-4D97-AF65-F5344CB8AC3E}">
        <p14:creationId xmlns:p14="http://schemas.microsoft.com/office/powerpoint/2010/main" val="2531097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err="1">
                <a:latin typeface="PF Square Sans Pro Medium" pitchFamily="34"/>
              </a:rPr>
              <a:t>Priekšpiegādes</a:t>
            </a:r>
            <a:r>
              <a:rPr lang="lv-LV" dirty="0">
                <a:latin typeface="PF Square Sans Pro Medium" pitchFamily="34"/>
              </a:rPr>
              <a:t> 2.fāzes norise</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Mazām un vidējām komercsabiedrībām, kuru darbinieku skaits ir mazāks par 10 un gada apgrozījums vai bilances aktīvu apjoms nepārsniedz 2 </a:t>
            </a:r>
            <a:r>
              <a:rPr lang="lv-LV" sz="2200" dirty="0" err="1">
                <a:latin typeface="PF Square Sans Pro" pitchFamily="34"/>
              </a:rPr>
              <a:t>milj.eiro</a:t>
            </a:r>
            <a:r>
              <a:rPr lang="lv-LV" sz="2200" dirty="0">
                <a:latin typeface="PF Square Sans Pro" pitchFamily="34"/>
              </a:rPr>
              <a:t> (2003/361/EK), tiek piedāvāta vienkāršotā </a:t>
            </a:r>
            <a:r>
              <a:rPr lang="lv-LV" sz="2200" dirty="0" err="1">
                <a:latin typeface="PF Square Sans Pro" pitchFamily="34"/>
              </a:rPr>
              <a:t>priekšpiegāde</a:t>
            </a:r>
            <a:r>
              <a:rPr lang="lv-LV" sz="2200" dirty="0" smtClean="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apliecinājums</a:t>
            </a:r>
            <a:r>
              <a:rPr lang="lv-LV" sz="2200" dirty="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maksimālā summa ir 10 000 eiro;</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eiro banknotes un monētas var saņemt ne ātrāk kā no 2013.gada 27.decembra;</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vienkāršotā </a:t>
            </a:r>
            <a:r>
              <a:rPr lang="lv-LV" sz="2200" dirty="0" err="1">
                <a:latin typeface="PF Square Sans Pro" pitchFamily="34"/>
              </a:rPr>
              <a:t>priekšpiegādē</a:t>
            </a:r>
            <a:r>
              <a:rPr lang="lv-LV" sz="2200" dirty="0">
                <a:latin typeface="PF Square Sans Pro" pitchFamily="34"/>
              </a:rPr>
              <a:t> saņemtā eiro apjoma summas ekvivalents latos pēc ES Padomes noteiktā maiņas kursa 0.702804 lati par 1 eiro tiek bloķēts komercsabiedrības norēķinu kontā kredītiestādē, nodibinot finanšu ķīlu, un summa noņemta (debetēta) 2014. gada 1. janvārī.</a:t>
            </a:r>
          </a:p>
        </p:txBody>
      </p:sp>
    </p:spTree>
    <p:extLst>
      <p:ext uri="{BB962C8B-B14F-4D97-AF65-F5344CB8AC3E}">
        <p14:creationId xmlns:p14="http://schemas.microsoft.com/office/powerpoint/2010/main" val="1849781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237697"/>
            <a:ext cx="10969920" cy="1215526"/>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en-US" dirty="0" err="1">
                <a:latin typeface="PF Square Sans Pro Medium" pitchFamily="34"/>
              </a:rPr>
              <a:t>Ar</a:t>
            </a:r>
            <a:r>
              <a:rPr lang="en-US" dirty="0">
                <a:latin typeface="PF Square Sans Pro Medium" pitchFamily="34"/>
              </a:rPr>
              <a:t> </a:t>
            </a:r>
            <a:r>
              <a:rPr lang="en-US" dirty="0" err="1">
                <a:latin typeface="PF Square Sans Pro Medium" pitchFamily="34"/>
              </a:rPr>
              <a:t>šo</a:t>
            </a:r>
            <a:r>
              <a:rPr lang="en-US" dirty="0">
                <a:latin typeface="PF Square Sans Pro Medium" pitchFamily="34"/>
              </a:rPr>
              <a:t> </a:t>
            </a:r>
            <a:r>
              <a:rPr lang="en-US" dirty="0" err="1">
                <a:latin typeface="PF Square Sans Pro Medium" pitchFamily="34"/>
              </a:rPr>
              <a:t>vadlīniju</a:t>
            </a:r>
            <a:r>
              <a:rPr lang="en-US" dirty="0">
                <a:latin typeface="PF Square Sans Pro Medium" pitchFamily="34"/>
              </a:rPr>
              <a:t> </a:t>
            </a:r>
            <a:r>
              <a:rPr lang="en-US" dirty="0" err="1">
                <a:latin typeface="PF Square Sans Pro Medium" pitchFamily="34"/>
              </a:rPr>
              <a:t>piemērošanu</a:t>
            </a:r>
            <a:r>
              <a:rPr lang="en-US" dirty="0">
                <a:latin typeface="PF Square Sans Pro Medium" pitchFamily="34"/>
              </a:rPr>
              <a:t> </a:t>
            </a:r>
            <a:r>
              <a:rPr lang="en-US" dirty="0" err="1">
                <a:latin typeface="PF Square Sans Pro Medium" pitchFamily="34"/>
              </a:rPr>
              <a:t>saistītos</a:t>
            </a:r>
            <a:r>
              <a:rPr lang="en-US" dirty="0">
                <a:latin typeface="PF Square Sans Pro Medium" pitchFamily="34"/>
              </a:rPr>
              <a:t> </a:t>
            </a:r>
            <a:r>
              <a:rPr lang="en-US" dirty="0" err="1">
                <a:latin typeface="PF Square Sans Pro Medium" pitchFamily="34"/>
              </a:rPr>
              <a:t>jautājumus</a:t>
            </a:r>
            <a:r>
              <a:rPr lang="en-US" dirty="0">
                <a:latin typeface="PF Square Sans Pro Medium" pitchFamily="34"/>
              </a:rPr>
              <a:t> </a:t>
            </a:r>
            <a:r>
              <a:rPr lang="en-US" dirty="0" err="1">
                <a:latin typeface="PF Square Sans Pro Medium" pitchFamily="34"/>
              </a:rPr>
              <a:t>var</a:t>
            </a:r>
            <a:r>
              <a:rPr lang="en-US" dirty="0">
                <a:latin typeface="PF Square Sans Pro Medium" pitchFamily="34"/>
              </a:rPr>
              <a:t> </a:t>
            </a:r>
            <a:r>
              <a:rPr lang="en-US" dirty="0" err="1">
                <a:latin typeface="PF Square Sans Pro Medium" pitchFamily="34"/>
              </a:rPr>
              <a:t>sūtīt</a:t>
            </a:r>
            <a:r>
              <a:rPr lang="en-US" dirty="0">
                <a:latin typeface="PF Square Sans Pro Medium" pitchFamily="34"/>
              </a:rPr>
              <a:t> </a:t>
            </a:r>
            <a:r>
              <a:rPr lang="en-US" dirty="0" err="1">
                <a:latin typeface="PF Square Sans Pro Medium" pitchFamily="34"/>
              </a:rPr>
              <a:t>uz</a:t>
            </a:r>
            <a:r>
              <a:rPr lang="en-US" dirty="0">
                <a:latin typeface="PF Square Sans Pro Medium" pitchFamily="34"/>
              </a:rPr>
              <a:t> e-</a:t>
            </a:r>
            <a:r>
              <a:rPr lang="en-US" dirty="0" err="1">
                <a:latin typeface="PF Square Sans Pro Medium" pitchFamily="34"/>
              </a:rPr>
              <a:t>pastu</a:t>
            </a:r>
            <a:r>
              <a:rPr lang="en-US" dirty="0">
                <a:latin typeface="PF Square Sans Pro Medium" pitchFamily="34"/>
              </a:rPr>
              <a:t>: </a:t>
            </a: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err="1" smtClean="0">
                <a:latin typeface="PF Square Sans Pro" pitchFamily="34"/>
              </a:rPr>
              <a:t>info@bank.lv</a:t>
            </a:r>
            <a:r>
              <a:rPr lang="lv-LV" sz="2200" dirty="0" smtClean="0">
                <a:latin typeface="PF Square Sans Pro" pitchFamily="34"/>
              </a:rPr>
              <a:t> </a:t>
            </a:r>
            <a:r>
              <a:rPr lang="lv-LV" sz="2200" dirty="0">
                <a:latin typeface="PF Square Sans Pro" pitchFamily="34"/>
              </a:rPr>
              <a:t>vai </a:t>
            </a:r>
            <a:endParaRPr lang="lv-LV" sz="2200" dirty="0" smtClean="0">
              <a:latin typeface="PF Square Sans Pro" pitchFamily="34"/>
            </a:endParaRPr>
          </a:p>
          <a:p>
            <a:pPr marL="361260" lvl="0" indent="-34290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zvanot uz tālruņa </a:t>
            </a:r>
            <a:r>
              <a:rPr lang="lv-LV" sz="2200" dirty="0" err="1">
                <a:latin typeface="PF Square Sans Pro" pitchFamily="34"/>
              </a:rPr>
              <a:t>nr</a:t>
            </a:r>
            <a:r>
              <a:rPr lang="lv-LV" sz="2200" dirty="0">
                <a:latin typeface="PF Square Sans Pro" pitchFamily="34"/>
              </a:rPr>
              <a:t>. 6702 2300 vai </a:t>
            </a:r>
            <a:endParaRPr lang="lv-LV" sz="2200"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eiro informatīvo bezmaksas tālruni 8000 3000.</a:t>
            </a:r>
          </a:p>
          <a:p>
            <a:pPr marL="361260" lvl="0" indent="-34290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p:txBody>
      </p:sp>
    </p:spTree>
    <p:extLst>
      <p:ext uri="{BB962C8B-B14F-4D97-AF65-F5344CB8AC3E}">
        <p14:creationId xmlns:p14="http://schemas.microsoft.com/office/powerpoint/2010/main" val="289178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360" y="0"/>
            <a:ext cx="12189239" cy="6856199"/>
          </a:xfrm>
          <a:prstGeom prst="rect">
            <a:avLst/>
          </a:prstGeom>
          <a:noFill/>
          <a:ln>
            <a:noFill/>
          </a:ln>
        </p:spPr>
      </p:pic>
      <p:sp>
        <p:nvSpPr>
          <p:cNvPr id="3" name="Title 2"/>
          <p:cNvSpPr txBox="1">
            <a:spLocks noGrp="1"/>
          </p:cNvSpPr>
          <p:nvPr>
            <p:ph type="title" idx="4294967295"/>
          </p:nvPr>
        </p:nvSpPr>
        <p:spPr>
          <a:xfrm>
            <a:off x="4937760" y="2312567"/>
            <a:ext cx="7132320" cy="1641027"/>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sz="5400" b="1" dirty="0" smtClean="0">
                <a:latin typeface="PF Square Sans Pro Medium" pitchFamily="34"/>
              </a:rPr>
              <a:t>Pamatkapitāla pārrēķins</a:t>
            </a:r>
            <a:endParaRPr lang="en-US" sz="5400" b="1" dirty="0">
              <a:latin typeface="PF Square Sans Pro Medium" pitchFamily="34"/>
            </a:endParaRPr>
          </a:p>
        </p:txBody>
      </p:sp>
    </p:spTree>
    <p:extLst>
      <p:ext uri="{BB962C8B-B14F-4D97-AF65-F5344CB8AC3E}">
        <p14:creationId xmlns:p14="http://schemas.microsoft.com/office/powerpoint/2010/main" val="2287390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en-US" dirty="0" err="1">
                <a:latin typeface="PF Square Sans Pro Medium" pitchFamily="34"/>
              </a:rPr>
              <a:t>Ar</a:t>
            </a:r>
            <a:r>
              <a:rPr lang="en-US" dirty="0">
                <a:latin typeface="PF Square Sans Pro Medium" pitchFamily="34"/>
              </a:rPr>
              <a:t> </a:t>
            </a:r>
            <a:r>
              <a:rPr lang="en-US" dirty="0" err="1">
                <a:latin typeface="PF Square Sans Pro Medium" pitchFamily="34"/>
              </a:rPr>
              <a:t>eiro</a:t>
            </a:r>
            <a:r>
              <a:rPr lang="en-US" dirty="0">
                <a:latin typeface="PF Square Sans Pro Medium" pitchFamily="34"/>
              </a:rPr>
              <a:t> </a:t>
            </a:r>
            <a:r>
              <a:rPr lang="en-US" dirty="0" err="1">
                <a:latin typeface="PF Square Sans Pro Medium" pitchFamily="34"/>
              </a:rPr>
              <a:t>ieviešanas</a:t>
            </a:r>
            <a:r>
              <a:rPr lang="en-US" dirty="0">
                <a:latin typeface="PF Square Sans Pro Medium" pitchFamily="34"/>
              </a:rPr>
              <a:t> </a:t>
            </a:r>
            <a:r>
              <a:rPr lang="en-US" dirty="0" err="1">
                <a:latin typeface="PF Square Sans Pro Medium" pitchFamily="34"/>
              </a:rPr>
              <a:t>dienu</a:t>
            </a:r>
            <a:r>
              <a:rPr lang="en-US" dirty="0">
                <a:latin typeface="PF Square Sans Pro Medium" pitchFamily="34"/>
              </a:rPr>
              <a:t>:</a:t>
            </a: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342900" lvl="0" indent="-342900">
              <a:lnSpc>
                <a:spcPct val="93000"/>
              </a:lnSpc>
              <a:spcAft>
                <a:spcPts val="0"/>
              </a:spcAft>
              <a:buFont typeface="Arial" pitchFamily="34" charset="0"/>
              <a:buChar char="•"/>
            </a:pPr>
            <a:r>
              <a:rPr lang="lv-LV" sz="2200" dirty="0">
                <a:latin typeface="PF Square Sans Pro" pitchFamily="34"/>
              </a:rPr>
              <a:t>minimālais pamatkapitāla apmērs:</a:t>
            </a:r>
          </a:p>
          <a:p>
            <a:pPr lvl="0">
              <a:lnSpc>
                <a:spcPct val="93000"/>
              </a:lnSpc>
              <a:spcAft>
                <a:spcPts val="0"/>
              </a:spcAft>
            </a:pPr>
            <a:r>
              <a:rPr lang="lv-LV" sz="2200" dirty="0">
                <a:latin typeface="PF Square Sans Pro" pitchFamily="34"/>
              </a:rPr>
              <a:t>	</a:t>
            </a:r>
            <a:r>
              <a:rPr lang="lv-LV" sz="2200" dirty="0" smtClean="0">
                <a:latin typeface="PF Square Sans Pro" pitchFamily="34"/>
              </a:rPr>
              <a:t>SIA </a:t>
            </a:r>
            <a:r>
              <a:rPr lang="lv-LV" sz="2200" dirty="0">
                <a:latin typeface="PF Square Sans Pro" pitchFamily="34"/>
              </a:rPr>
              <a:t>– 2800 eiro (šobrīd </a:t>
            </a:r>
            <a:r>
              <a:rPr lang="lv-LV" sz="2200" dirty="0" smtClean="0">
                <a:latin typeface="PF Square Sans Pro" pitchFamily="34"/>
              </a:rPr>
              <a:t>2 000 </a:t>
            </a:r>
            <a:r>
              <a:rPr lang="lv-LV" sz="2200" dirty="0">
                <a:latin typeface="PF Square Sans Pro" pitchFamily="34"/>
              </a:rPr>
              <a:t>Ls)</a:t>
            </a:r>
          </a:p>
          <a:p>
            <a:pPr lvl="0">
              <a:lnSpc>
                <a:spcPct val="93000"/>
              </a:lnSpc>
              <a:spcAft>
                <a:spcPts val="0"/>
              </a:spcAft>
            </a:pPr>
            <a:r>
              <a:rPr lang="lv-LV" sz="2200" dirty="0">
                <a:latin typeface="PF Square Sans Pro" pitchFamily="34"/>
              </a:rPr>
              <a:t>	</a:t>
            </a:r>
            <a:r>
              <a:rPr lang="lv-LV" sz="2200" dirty="0" smtClean="0">
                <a:latin typeface="PF Square Sans Pro" pitchFamily="34"/>
              </a:rPr>
              <a:t>AS </a:t>
            </a:r>
            <a:r>
              <a:rPr lang="lv-LV" sz="2200" dirty="0">
                <a:latin typeface="PF Square Sans Pro" pitchFamily="34"/>
              </a:rPr>
              <a:t>– 35 000 eiro (šobrīd 25 000 Ls)</a:t>
            </a:r>
          </a:p>
          <a:p>
            <a:pPr lvl="0">
              <a:lnSpc>
                <a:spcPct val="93000"/>
              </a:lnSpc>
              <a:spcAft>
                <a:spcPts val="0"/>
              </a:spcAft>
            </a:pPr>
            <a:endParaRPr lang="lv-LV" sz="2200" dirty="0">
              <a:latin typeface="PF Square Sans Pro" pitchFamily="34"/>
            </a:endParaRPr>
          </a:p>
          <a:p>
            <a:pPr marL="342900" lvl="0" indent="-342900">
              <a:lnSpc>
                <a:spcPct val="93000"/>
              </a:lnSpc>
              <a:spcAft>
                <a:spcPts val="0"/>
              </a:spcAft>
              <a:buFont typeface="Arial" pitchFamily="34" charset="0"/>
              <a:buChar char="•"/>
            </a:pPr>
            <a:r>
              <a:rPr lang="lv-LV" sz="2200" dirty="0">
                <a:latin typeface="PF Square Sans Pro" pitchFamily="34"/>
              </a:rPr>
              <a:t>minimālā daļas (akcijas) nominālvērtība:</a:t>
            </a:r>
          </a:p>
          <a:p>
            <a:pPr lvl="0">
              <a:lnSpc>
                <a:spcPct val="93000"/>
              </a:lnSpc>
              <a:spcAft>
                <a:spcPts val="0"/>
              </a:spcAft>
            </a:pPr>
            <a:r>
              <a:rPr lang="lv-LV" sz="2200" dirty="0">
                <a:latin typeface="PF Square Sans Pro" pitchFamily="34"/>
              </a:rPr>
              <a:t>	SIA – 1 eiro (šobrīd 1 Ls)</a:t>
            </a:r>
          </a:p>
          <a:p>
            <a:pPr lvl="0">
              <a:lnSpc>
                <a:spcPct val="93000"/>
              </a:lnSpc>
              <a:spcAft>
                <a:spcPts val="0"/>
              </a:spcAft>
            </a:pPr>
            <a:r>
              <a:rPr lang="lv-LV" sz="2200" dirty="0">
                <a:latin typeface="PF Square Sans Pro" pitchFamily="34"/>
              </a:rPr>
              <a:t>	AS – </a:t>
            </a:r>
            <a:r>
              <a:rPr lang="lv-LV" sz="2200" dirty="0" smtClean="0">
                <a:latin typeface="PF Square Sans Pro" pitchFamily="34"/>
              </a:rPr>
              <a:t>10 </a:t>
            </a:r>
            <a:r>
              <a:rPr lang="lv-LV" sz="2200" dirty="0">
                <a:latin typeface="PF Square Sans Pro" pitchFamily="34"/>
              </a:rPr>
              <a:t>centi (šobrīd 1 Ls)</a:t>
            </a:r>
          </a:p>
          <a:p>
            <a:pPr lvl="0">
              <a:lnSpc>
                <a:spcPct val="93000"/>
              </a:lnSpc>
              <a:spcAft>
                <a:spcPts val="0"/>
              </a:spcAft>
            </a:pPr>
            <a:endParaRPr lang="x-none" sz="2200">
              <a:latin typeface="PF Square Sans Pro" pitchFamily="34"/>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2523135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en-US" dirty="0" err="1">
                <a:latin typeface="PF Square Sans Pro Medium" pitchFamily="34"/>
              </a:rPr>
              <a:t>Pamatprincipi</a:t>
            </a:r>
            <a:r>
              <a:rPr lang="en-US" dirty="0">
                <a:latin typeface="PF Square Sans Pro Medium" pitchFamily="34"/>
              </a:rPr>
              <a:t> </a:t>
            </a:r>
            <a:r>
              <a:rPr lang="en-US" dirty="0" err="1">
                <a:latin typeface="PF Square Sans Pro Medium" pitchFamily="34"/>
              </a:rPr>
              <a:t>pārejai</a:t>
            </a:r>
            <a:r>
              <a:rPr lang="en-US" dirty="0">
                <a:latin typeface="PF Square Sans Pro Medium" pitchFamily="34"/>
              </a:rPr>
              <a:t> </a:t>
            </a:r>
            <a:r>
              <a:rPr lang="en-US" dirty="0" err="1">
                <a:latin typeface="PF Square Sans Pro Medium" pitchFamily="34"/>
              </a:rPr>
              <a:t>uz</a:t>
            </a:r>
            <a:r>
              <a:rPr lang="en-US" dirty="0">
                <a:latin typeface="PF Square Sans Pro Medium" pitchFamily="34"/>
              </a:rPr>
              <a:t> </a:t>
            </a:r>
            <a:r>
              <a:rPr lang="en-US" dirty="0" err="1">
                <a:latin typeface="PF Square Sans Pro Medium" pitchFamily="34"/>
              </a:rPr>
              <a:t>eiro</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Proporcionalitātes </a:t>
            </a:r>
            <a:r>
              <a:rPr lang="lv-LV" sz="2200" dirty="0">
                <a:latin typeface="PF Square Sans Pro" pitchFamily="34"/>
              </a:rPr>
              <a:t>saglabāšana starp sabiedrības dalībniekiem (akcionāriem</a:t>
            </a:r>
            <a:r>
              <a:rPr lang="lv-LV" sz="2200" dirty="0" smtClean="0">
                <a:latin typeface="PF Square Sans Pro" pitchFamily="34"/>
              </a:rPr>
              <a:t>).</a:t>
            </a:r>
            <a:endParaRPr lang="lv-LV" sz="2200" dirty="0">
              <a:latin typeface="PF Square Sans Pro" pitchFamily="34"/>
            </a:endParaRPr>
          </a:p>
          <a:p>
            <a:pPr marL="361260" lvl="0" indent="-34290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Minimizētas </a:t>
            </a:r>
            <a:r>
              <a:rPr lang="lv-LV" sz="2200" dirty="0">
                <a:latin typeface="PF Square Sans Pro" pitchFamily="34"/>
              </a:rPr>
              <a:t>izmaiņas sabiedrības </a:t>
            </a:r>
            <a:r>
              <a:rPr lang="lv-LV" sz="2200" dirty="0" smtClean="0">
                <a:latin typeface="PF Square Sans Pro" pitchFamily="34"/>
              </a:rPr>
              <a:t>pamatkapitālā. </a:t>
            </a:r>
            <a:endParaRPr lang="lv-LV" sz="2200" dirty="0">
              <a:latin typeface="PF Square Sans Pro" pitchFamily="34"/>
            </a:endParaRPr>
          </a:p>
        </p:txBody>
      </p:sp>
    </p:spTree>
    <p:extLst>
      <p:ext uri="{BB962C8B-B14F-4D97-AF65-F5344CB8AC3E}">
        <p14:creationId xmlns:p14="http://schemas.microsoft.com/office/powerpoint/2010/main" val="1956986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en-US" dirty="0" err="1">
                <a:latin typeface="PF Square Sans Pro Medium" pitchFamily="34"/>
              </a:rPr>
              <a:t>Veicamās</a:t>
            </a:r>
            <a:r>
              <a:rPr lang="en-US" dirty="0">
                <a:latin typeface="PF Square Sans Pro Medium" pitchFamily="34"/>
              </a:rPr>
              <a:t> </a:t>
            </a:r>
            <a:r>
              <a:rPr lang="en-US" dirty="0" err="1">
                <a:latin typeface="PF Square Sans Pro Medium" pitchFamily="34"/>
              </a:rPr>
              <a:t>darbības</a:t>
            </a:r>
            <a:r>
              <a:rPr lang="en-US" dirty="0">
                <a:latin typeface="PF Square Sans Pro Medium" pitchFamily="34"/>
              </a:rPr>
              <a:t> </a:t>
            </a:r>
            <a:r>
              <a:rPr lang="en-US" dirty="0" err="1">
                <a:latin typeface="PF Square Sans Pro Medium" pitchFamily="34"/>
              </a:rPr>
              <a:t>pārejai</a:t>
            </a:r>
            <a:r>
              <a:rPr lang="en-US" dirty="0">
                <a:latin typeface="PF Square Sans Pro Medium" pitchFamily="34"/>
              </a:rPr>
              <a:t> </a:t>
            </a:r>
            <a:r>
              <a:rPr lang="en-US" dirty="0" err="1">
                <a:latin typeface="PF Square Sans Pro Medium" pitchFamily="34"/>
              </a:rPr>
              <a:t>uz</a:t>
            </a:r>
            <a:r>
              <a:rPr lang="en-US" dirty="0">
                <a:latin typeface="PF Square Sans Pro Medium" pitchFamily="34"/>
              </a:rPr>
              <a:t> </a:t>
            </a:r>
            <a:r>
              <a:rPr lang="en-US" dirty="0" err="1">
                <a:latin typeface="PF Square Sans Pro Medium" pitchFamily="34"/>
              </a:rPr>
              <a:t>eiro</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Matemātiska </a:t>
            </a:r>
            <a:r>
              <a:rPr lang="lv-LV" sz="2200" dirty="0">
                <a:latin typeface="PF Square Sans Pro" pitchFamily="34"/>
              </a:rPr>
              <a:t>pamatkapitāla daļas (akcijas) un pamatkapitāla izteikšana </a:t>
            </a:r>
            <a:r>
              <a:rPr lang="lv-LV" sz="2200" dirty="0" smtClean="0">
                <a:latin typeface="PF Square Sans Pro" pitchFamily="34"/>
              </a:rPr>
              <a:t>eiro.</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Dalībnieku </a:t>
            </a:r>
            <a:r>
              <a:rPr lang="lv-LV" sz="2200" dirty="0">
                <a:latin typeface="PF Square Sans Pro" pitchFamily="34"/>
              </a:rPr>
              <a:t>(akcionāru) sapulces lēmuma par statūtu grozījumiem </a:t>
            </a:r>
            <a:r>
              <a:rPr lang="lv-LV" sz="2200" dirty="0" smtClean="0">
                <a:latin typeface="PF Square Sans Pro" pitchFamily="34"/>
              </a:rPr>
              <a:t>pieņemšana.</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 </a:t>
            </a: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Dalībnieku </a:t>
            </a:r>
            <a:r>
              <a:rPr lang="lv-LV" sz="2200" dirty="0">
                <a:latin typeface="PF Square Sans Pro" pitchFamily="34"/>
              </a:rPr>
              <a:t>(akcionāru) reģistra </a:t>
            </a:r>
            <a:r>
              <a:rPr lang="lv-LV" sz="2200" dirty="0" smtClean="0">
                <a:latin typeface="PF Square Sans Pro" pitchFamily="34"/>
              </a:rPr>
              <a:t>precizēšana.</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Statūtu </a:t>
            </a:r>
            <a:r>
              <a:rPr lang="lv-LV" sz="2200" dirty="0">
                <a:latin typeface="PF Square Sans Pro" pitchFamily="34"/>
              </a:rPr>
              <a:t>grozījumu un SIA dalībnieku reģistra iesniegšana Uzņēmumu </a:t>
            </a:r>
            <a:r>
              <a:rPr lang="lv-LV" sz="2200" dirty="0" smtClean="0">
                <a:latin typeface="PF Square Sans Pro" pitchFamily="34"/>
              </a:rPr>
              <a:t>reģistram. </a:t>
            </a:r>
            <a:endParaRPr lang="lv-LV" sz="2200" dirty="0">
              <a:latin typeface="PF Square Sans Pro" pitchFamily="34"/>
            </a:endParaRPr>
          </a:p>
        </p:txBody>
      </p:sp>
    </p:spTree>
    <p:extLst>
      <p:ext uri="{BB962C8B-B14F-4D97-AF65-F5344CB8AC3E}">
        <p14:creationId xmlns:p14="http://schemas.microsoft.com/office/powerpoint/2010/main" val="1434267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en-US" dirty="0" err="1">
                <a:latin typeface="PF Square Sans Pro Medium" pitchFamily="34"/>
              </a:rPr>
              <a:t>Atvieglojumi</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Dalībnieku </a:t>
            </a:r>
            <a:r>
              <a:rPr lang="lv-LV" sz="2200" dirty="0">
                <a:latin typeface="PF Square Sans Pro" pitchFamily="34"/>
              </a:rPr>
              <a:t>(akcionāru) sapulces lēmumu pieņem ar vienkāršo balsu </a:t>
            </a:r>
            <a:r>
              <a:rPr lang="lv-LV" sz="2200" dirty="0" smtClean="0">
                <a:latin typeface="PF Square Sans Pro" pitchFamily="34"/>
              </a:rPr>
              <a:t>vairākumu.</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Nepiemēro </a:t>
            </a:r>
            <a:r>
              <a:rPr lang="lv-LV" sz="2200" dirty="0">
                <a:latin typeface="PF Square Sans Pro" pitchFamily="34"/>
              </a:rPr>
              <a:t>kreditoru aizsardzības </a:t>
            </a:r>
            <a:r>
              <a:rPr lang="lv-LV" sz="2200" dirty="0" smtClean="0">
                <a:latin typeface="PF Square Sans Pro" pitchFamily="34"/>
              </a:rPr>
              <a:t>pasākumus.</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Nav </a:t>
            </a:r>
            <a:r>
              <a:rPr lang="lv-LV" sz="2200" dirty="0">
                <a:latin typeface="PF Square Sans Pro" pitchFamily="34"/>
              </a:rPr>
              <a:t>nepieciešama notariāla parakstu apliecināšana (statūtu grozījumi, SIA dalībnieku reģistrs</a:t>
            </a:r>
            <a:r>
              <a:rPr lang="lv-LV" sz="2200" dirty="0" smtClean="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Nav </a:t>
            </a:r>
            <a:r>
              <a:rPr lang="lv-LV" sz="2200" dirty="0">
                <a:latin typeface="PF Square Sans Pro" pitchFamily="34"/>
              </a:rPr>
              <a:t>jāmaksā valsts nodeva par reģistrāciju komercreģistrā (statūtu grozījumi, SIA dalībnieku reģistrs</a:t>
            </a:r>
            <a:r>
              <a:rPr lang="lv-LV" sz="2200" dirty="0" smtClean="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Nav </a:t>
            </a:r>
            <a:r>
              <a:rPr lang="lv-LV" sz="2200" dirty="0">
                <a:latin typeface="PF Square Sans Pro" pitchFamily="34"/>
              </a:rPr>
              <a:t>jāmaksā par komercreģistra ieraksta izsludināšanu oficiālajā izdevumā «Latvijas Vēstnesis</a:t>
            </a:r>
            <a:r>
              <a:rPr lang="lv-LV" sz="2200" dirty="0" smtClean="0">
                <a:latin typeface="PF Square Sans Pro" pitchFamily="34"/>
              </a:rPr>
              <a:t>».</a:t>
            </a:r>
            <a:endParaRPr lang="lv-LV" sz="2200" dirty="0">
              <a:latin typeface="PF Square Sans Pro" pitchFamily="34"/>
            </a:endParaRPr>
          </a:p>
        </p:txBody>
      </p:sp>
    </p:spTree>
    <p:extLst>
      <p:ext uri="{BB962C8B-B14F-4D97-AF65-F5344CB8AC3E}">
        <p14:creationId xmlns:p14="http://schemas.microsoft.com/office/powerpoint/2010/main" val="3191174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aida numura vietturis 3"/>
          <p:cNvSpPr>
            <a:spLocks noGrp="1"/>
          </p:cNvSpPr>
          <p:nvPr>
            <p:ph type="sldNum" sz="quarter" idx="4294967295"/>
          </p:nvPr>
        </p:nvSpPr>
        <p:spPr>
          <a:xfrm>
            <a:off x="8735325" y="6248400"/>
            <a:ext cx="2844059"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71FA6617-DBAA-413E-973A-A8FFD8872C7D}" type="slidenum">
              <a:rPr lang="lv-LV" altLang="lv-LV" sz="1200" b="0" smtClean="0">
                <a:solidFill>
                  <a:srgbClr val="000000"/>
                </a:solidFill>
                <a:latin typeface="Arial Black" pitchFamily="34" charset="0"/>
              </a:rPr>
              <a:pPr/>
              <a:t>137</a:t>
            </a:fld>
            <a:endParaRPr lang="lv-LV" altLang="lv-LV" sz="1200" b="0" smtClean="0">
              <a:solidFill>
                <a:srgbClr val="000000"/>
              </a:solidFill>
              <a:latin typeface="Arial Black" pitchFamily="34" charset="0"/>
            </a:endParaRPr>
          </a:p>
        </p:txBody>
      </p:sp>
      <p:sp>
        <p:nvSpPr>
          <p:cNvPr id="8197" name="Pentagon 3"/>
          <p:cNvSpPr>
            <a:spLocks noChangeArrowheads="1"/>
          </p:cNvSpPr>
          <p:nvPr/>
        </p:nvSpPr>
        <p:spPr bwMode="auto">
          <a:xfrm>
            <a:off x="575584" y="1342969"/>
            <a:ext cx="2640912" cy="1071562"/>
          </a:xfrm>
          <a:prstGeom prst="homePlate">
            <a:avLst>
              <a:gd name="adj" fmla="val 26501"/>
            </a:avLst>
          </a:prstGeom>
          <a:solidFill>
            <a:srgbClr val="DCE6F2"/>
          </a:solidFill>
          <a:ln w="25400" algn="ctr">
            <a:solidFill>
              <a:srgbClr val="385D8A"/>
            </a:solidFill>
            <a:miter lim="800000"/>
            <a:headEnd/>
            <a:tailEnd/>
          </a:ln>
        </p:spPr>
        <p:txBody>
          <a:bodyPr anchor="ctr"/>
          <a:lstStyle/>
          <a:p>
            <a:pPr algn="ctr" fontAlgn="base">
              <a:spcBef>
                <a:spcPct val="0"/>
              </a:spcBef>
              <a:spcAft>
                <a:spcPct val="0"/>
              </a:spcAft>
            </a:pPr>
            <a:r>
              <a:rPr lang="lv-LV" altLang="lv-LV" sz="1400" i="1" dirty="0" smtClean="0">
                <a:solidFill>
                  <a:srgbClr val="540054"/>
                </a:solidFill>
                <a:latin typeface="Georgia" pitchFamily="18" charset="0"/>
              </a:rPr>
              <a:t>Jauna sabiedrība </a:t>
            </a:r>
            <a:r>
              <a:rPr lang="lv-LV" altLang="lv-LV" sz="1400" dirty="0" smtClean="0">
                <a:solidFill>
                  <a:srgbClr val="540054"/>
                </a:solidFill>
                <a:latin typeface="Georgia" pitchFamily="18" charset="0"/>
              </a:rPr>
              <a:t>pamatkapitāla daļas (akcijas) </a:t>
            </a:r>
            <a:r>
              <a:rPr lang="lv-LV" altLang="lv-LV" sz="1400" u="sng" dirty="0" smtClean="0">
                <a:solidFill>
                  <a:srgbClr val="540054"/>
                </a:solidFill>
                <a:latin typeface="Georgia" pitchFamily="18" charset="0"/>
              </a:rPr>
              <a:t>var izteikt</a:t>
            </a:r>
            <a:r>
              <a:rPr lang="lv-LV" altLang="lv-LV" sz="1400" dirty="0" smtClean="0">
                <a:solidFill>
                  <a:srgbClr val="540054"/>
                </a:solidFill>
                <a:latin typeface="Georgia" pitchFamily="18" charset="0"/>
              </a:rPr>
              <a:t> eiro</a:t>
            </a:r>
            <a:endParaRPr lang="en-US" altLang="lv-LV" sz="1400" dirty="0" smtClean="0">
              <a:solidFill>
                <a:srgbClr val="540054"/>
              </a:solidFill>
              <a:latin typeface="Georgia" pitchFamily="18" charset="0"/>
            </a:endParaRPr>
          </a:p>
        </p:txBody>
      </p:sp>
      <p:sp>
        <p:nvSpPr>
          <p:cNvPr id="8198" name="Pentagon 5"/>
          <p:cNvSpPr>
            <a:spLocks noChangeArrowheads="1"/>
          </p:cNvSpPr>
          <p:nvPr/>
        </p:nvSpPr>
        <p:spPr bwMode="auto">
          <a:xfrm>
            <a:off x="3165709" y="2414531"/>
            <a:ext cx="2907543" cy="1511300"/>
          </a:xfrm>
          <a:prstGeom prst="homePlate">
            <a:avLst>
              <a:gd name="adj" fmla="val 26814"/>
            </a:avLst>
          </a:prstGeom>
          <a:solidFill>
            <a:srgbClr val="95B3D7"/>
          </a:solidFill>
          <a:ln w="25400" algn="ctr">
            <a:solidFill>
              <a:srgbClr val="385D8A"/>
            </a:solidFill>
            <a:miter lim="800000"/>
            <a:headEnd/>
            <a:tailEnd/>
          </a:ln>
        </p:spPr>
        <p:txBody>
          <a:bodyPr anchor="ctr"/>
          <a:lstStyle/>
          <a:p>
            <a:pPr algn="ctr" fontAlgn="base">
              <a:spcBef>
                <a:spcPct val="0"/>
              </a:spcBef>
              <a:spcAft>
                <a:spcPct val="0"/>
              </a:spcAft>
            </a:pPr>
            <a:r>
              <a:rPr lang="lv-LV" altLang="lv-LV" sz="1400" i="1" dirty="0" smtClean="0">
                <a:solidFill>
                  <a:srgbClr val="540054"/>
                </a:solidFill>
                <a:latin typeface="Georgia" pitchFamily="18" charset="0"/>
              </a:rPr>
              <a:t>Sabiedrība</a:t>
            </a:r>
            <a:r>
              <a:rPr lang="lv-LV" altLang="lv-LV" sz="1400" dirty="0" smtClean="0">
                <a:solidFill>
                  <a:srgbClr val="540054"/>
                </a:solidFill>
                <a:latin typeface="Georgia" pitchFamily="18" charset="0"/>
              </a:rPr>
              <a:t>  var pieteikt statūtu grozījumus UR, vēl neparedzot pamatkapitāla daļas (akcijas) denomināciju </a:t>
            </a:r>
            <a:endParaRPr lang="en-US" altLang="lv-LV" sz="1400" dirty="0" smtClean="0">
              <a:solidFill>
                <a:srgbClr val="540054"/>
              </a:solidFill>
              <a:latin typeface="Georgia" pitchFamily="18" charset="0"/>
            </a:endParaRPr>
          </a:p>
        </p:txBody>
      </p:sp>
      <p:sp>
        <p:nvSpPr>
          <p:cNvPr id="8199" name="Pentagon 6"/>
          <p:cNvSpPr>
            <a:spLocks noChangeArrowheads="1"/>
          </p:cNvSpPr>
          <p:nvPr/>
        </p:nvSpPr>
        <p:spPr bwMode="auto">
          <a:xfrm>
            <a:off x="6071137" y="3925831"/>
            <a:ext cx="5544222" cy="1023938"/>
          </a:xfrm>
          <a:prstGeom prst="homePlate">
            <a:avLst>
              <a:gd name="adj" fmla="val 29769"/>
            </a:avLst>
          </a:prstGeom>
          <a:solidFill>
            <a:srgbClr val="95B3D7"/>
          </a:solidFill>
          <a:ln w="25400" algn="ctr">
            <a:solidFill>
              <a:srgbClr val="385D8A"/>
            </a:solidFill>
            <a:miter lim="800000"/>
            <a:headEnd/>
            <a:tailEnd/>
          </a:ln>
        </p:spPr>
        <p:txBody>
          <a:bodyPr anchor="ctr"/>
          <a:lstStyle/>
          <a:p>
            <a:pPr algn="ctr" fontAlgn="base">
              <a:spcBef>
                <a:spcPct val="0"/>
              </a:spcBef>
              <a:spcAft>
                <a:spcPct val="0"/>
              </a:spcAft>
            </a:pPr>
            <a:r>
              <a:rPr lang="lv-LV" altLang="lv-LV" sz="1400" i="1" smtClean="0">
                <a:solidFill>
                  <a:srgbClr val="540054"/>
                </a:solidFill>
                <a:latin typeface="Georgia" pitchFamily="18" charset="0"/>
              </a:rPr>
              <a:t>Sabiedrība</a:t>
            </a:r>
            <a:r>
              <a:rPr lang="lv-LV" altLang="lv-LV" sz="1400" smtClean="0">
                <a:solidFill>
                  <a:srgbClr val="540054"/>
                </a:solidFill>
                <a:latin typeface="Georgia" pitchFamily="18" charset="0"/>
              </a:rPr>
              <a:t> var pieteikt statūtu grozījumus UR, ja tie paredz arī pamatkapitāla daļas (akcijas) denomināciju</a:t>
            </a:r>
            <a:endParaRPr lang="en-US" altLang="lv-LV" sz="1400" smtClean="0">
              <a:solidFill>
                <a:srgbClr val="540054"/>
              </a:solidFill>
              <a:latin typeface="Georgia" pitchFamily="18" charset="0"/>
            </a:endParaRPr>
          </a:p>
        </p:txBody>
      </p:sp>
      <p:sp>
        <p:nvSpPr>
          <p:cNvPr id="10" name="Pentagon 9"/>
          <p:cNvSpPr/>
          <p:nvPr/>
        </p:nvSpPr>
        <p:spPr>
          <a:xfrm>
            <a:off x="3221750" y="346145"/>
            <a:ext cx="8400978" cy="963613"/>
          </a:xfrm>
          <a:prstGeom prst="homePlate">
            <a:avLst/>
          </a:prstGeom>
          <a:solidFill>
            <a:srgbClr val="8064A2">
              <a:lumMod val="40000"/>
              <a:lumOff val="60000"/>
            </a:srgbClr>
          </a:solidFill>
          <a:ln w="25400" cap="flat" cmpd="sng" algn="ctr">
            <a:solidFill>
              <a:srgbClr val="8064A2">
                <a:lumMod val="50000"/>
              </a:srgbClr>
            </a:solidFill>
            <a:prstDash val="solid"/>
          </a:ln>
          <a:effectLst/>
        </p:spPr>
        <p:txBody>
          <a:bodyPr anchor="ctr"/>
          <a:lstStyle/>
          <a:p>
            <a:pPr algn="ctr">
              <a:defRPr/>
            </a:pPr>
            <a:r>
              <a:rPr lang="lv-LV" sz="1400" u="sng" dirty="0">
                <a:solidFill>
                  <a:srgbClr val="540054"/>
                </a:solidFill>
                <a:latin typeface="Georgia" pitchFamily="18" charset="0"/>
              </a:rPr>
              <a:t>Pārejas posms pamatkapitāla daļu (akciju) denominācijai:</a:t>
            </a:r>
          </a:p>
          <a:p>
            <a:pPr marL="285750" indent="-285750" algn="ctr">
              <a:buFont typeface="Wingdings" pitchFamily="2" charset="2"/>
              <a:buChar char="v"/>
              <a:defRPr/>
            </a:pPr>
            <a:r>
              <a:rPr lang="lv-LV" sz="1400" dirty="0">
                <a:solidFill>
                  <a:srgbClr val="540054"/>
                </a:solidFill>
                <a:latin typeface="Georgia" pitchFamily="18" charset="0"/>
              </a:rPr>
              <a:t>jāpiesaka UR  statūtu grozījumi</a:t>
            </a:r>
          </a:p>
          <a:p>
            <a:pPr marL="285750" indent="-285750" algn="ctr">
              <a:buFont typeface="Wingdings" pitchFamily="2" charset="2"/>
              <a:buChar char="v"/>
              <a:defRPr/>
            </a:pPr>
            <a:r>
              <a:rPr lang="lv-LV" sz="1400" dirty="0">
                <a:solidFill>
                  <a:srgbClr val="540054"/>
                </a:solidFill>
                <a:latin typeface="Georgia" pitchFamily="18" charset="0"/>
              </a:rPr>
              <a:t>SIA jāpiesaka UR dalībnieku reģistra izmaiņas</a:t>
            </a:r>
            <a:endParaRPr lang="en-US" sz="1400" dirty="0">
              <a:solidFill>
                <a:srgbClr val="540054"/>
              </a:solidFill>
              <a:latin typeface="Georgia" pitchFamily="18" charset="0"/>
            </a:endParaRPr>
          </a:p>
        </p:txBody>
      </p:sp>
      <p:grpSp>
        <p:nvGrpSpPr>
          <p:cNvPr id="2" name="Group 1"/>
          <p:cNvGrpSpPr/>
          <p:nvPr/>
        </p:nvGrpSpPr>
        <p:grpSpPr>
          <a:xfrm>
            <a:off x="190450" y="5051426"/>
            <a:ext cx="11746558" cy="727074"/>
            <a:chOff x="190450" y="5635626"/>
            <a:chExt cx="11746558" cy="727074"/>
          </a:xfrm>
        </p:grpSpPr>
        <p:cxnSp>
          <p:nvCxnSpPr>
            <p:cNvPr id="8201" name="Straight Connector 11"/>
            <p:cNvCxnSpPr>
              <a:cxnSpLocks noChangeShapeType="1"/>
            </p:cNvCxnSpPr>
            <p:nvPr/>
          </p:nvCxnSpPr>
          <p:spPr bwMode="auto">
            <a:xfrm>
              <a:off x="571351" y="5786439"/>
              <a:ext cx="11046123" cy="1587"/>
            </a:xfrm>
            <a:prstGeom prst="line">
              <a:avLst/>
            </a:prstGeom>
            <a:noFill/>
            <a:ln w="34925" algn="ctr">
              <a:solidFill>
                <a:srgbClr val="4A7EBB"/>
              </a:solidFill>
              <a:round/>
              <a:headEnd/>
              <a:tailEnd/>
            </a:ln>
            <a:extLst>
              <a:ext uri="{909E8E84-426E-40DD-AFC4-6F175D3DCCD1}">
                <a14:hiddenFill xmlns:a14="http://schemas.microsoft.com/office/drawing/2010/main">
                  <a:noFill/>
                </a14:hiddenFill>
              </a:ext>
            </a:extLst>
          </p:spPr>
        </p:cxnSp>
        <p:cxnSp>
          <p:nvCxnSpPr>
            <p:cNvPr id="8202" name="Straight Connector 14"/>
            <p:cNvCxnSpPr>
              <a:cxnSpLocks noChangeShapeType="1"/>
            </p:cNvCxnSpPr>
            <p:nvPr/>
          </p:nvCxnSpPr>
          <p:spPr bwMode="auto">
            <a:xfrm rot="5400000">
              <a:off x="3072563" y="5785381"/>
              <a:ext cx="285750" cy="2115"/>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8203" name="Straight Connector 15"/>
            <p:cNvCxnSpPr>
              <a:cxnSpLocks noChangeShapeType="1"/>
            </p:cNvCxnSpPr>
            <p:nvPr/>
          </p:nvCxnSpPr>
          <p:spPr bwMode="auto">
            <a:xfrm rot="5400000">
              <a:off x="5880648" y="5785380"/>
              <a:ext cx="285750" cy="2117"/>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8204" name="Straight Connector 16"/>
            <p:cNvCxnSpPr>
              <a:cxnSpLocks noChangeShapeType="1"/>
            </p:cNvCxnSpPr>
            <p:nvPr/>
          </p:nvCxnSpPr>
          <p:spPr bwMode="auto">
            <a:xfrm rot="5400000">
              <a:off x="8640063" y="5785380"/>
              <a:ext cx="285750" cy="2117"/>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8205" name="Straight Connector 17"/>
            <p:cNvCxnSpPr>
              <a:cxnSpLocks noChangeShapeType="1"/>
            </p:cNvCxnSpPr>
            <p:nvPr/>
          </p:nvCxnSpPr>
          <p:spPr bwMode="auto">
            <a:xfrm rot="5400000">
              <a:off x="429535" y="5785380"/>
              <a:ext cx="285750" cy="2117"/>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8206" name="Straight Connector 18"/>
            <p:cNvCxnSpPr>
              <a:cxnSpLocks noChangeShapeType="1"/>
            </p:cNvCxnSpPr>
            <p:nvPr/>
          </p:nvCxnSpPr>
          <p:spPr bwMode="auto">
            <a:xfrm rot="5400000">
              <a:off x="11473542" y="5777443"/>
              <a:ext cx="285750" cy="2115"/>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sp>
          <p:nvSpPr>
            <p:cNvPr id="17" name="Rectangle 20"/>
            <p:cNvSpPr/>
            <p:nvPr/>
          </p:nvSpPr>
          <p:spPr>
            <a:xfrm>
              <a:off x="2312915" y="6002338"/>
              <a:ext cx="1809278" cy="360362"/>
            </a:xfrm>
            <a:prstGeom prst="rect">
              <a:avLst/>
            </a:prstGeom>
            <a:solidFill>
              <a:sysClr val="window" lastClr="FFFFFF"/>
            </a:solidFill>
            <a:ln w="25400" cap="flat" cmpd="sng" algn="ctr">
              <a:solidFill>
                <a:srgbClr val="4F81BD">
                  <a:shade val="50000"/>
                </a:srgbClr>
              </a:solidFill>
              <a:prstDash val="solid"/>
            </a:ln>
            <a:effectLst/>
          </p:spPr>
          <p:txBody>
            <a:bodyPr anchor="ctr"/>
            <a:lstStyle/>
            <a:p>
              <a:pPr algn="ctr">
                <a:defRPr/>
              </a:pPr>
              <a:r>
                <a:rPr lang="lv-LV" sz="1200" kern="0" dirty="0">
                  <a:solidFill>
                    <a:prstClr val="black"/>
                  </a:solidFill>
                  <a:latin typeface="Calibri"/>
                </a:rPr>
                <a:t>01.01.2014</a:t>
              </a:r>
              <a:endParaRPr lang="en-US" sz="1200" kern="0" dirty="0">
                <a:solidFill>
                  <a:prstClr val="black"/>
                </a:solidFill>
                <a:latin typeface="Calibri"/>
              </a:endParaRPr>
            </a:p>
          </p:txBody>
        </p:sp>
        <p:sp>
          <p:nvSpPr>
            <p:cNvPr id="8208" name="TextBox 17"/>
            <p:cNvSpPr txBox="1">
              <a:spLocks noChangeArrowheads="1"/>
            </p:cNvSpPr>
            <p:nvPr/>
          </p:nvSpPr>
          <p:spPr bwMode="auto">
            <a:xfrm>
              <a:off x="5133696" y="6062663"/>
              <a:ext cx="152360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fontAlgn="base">
                <a:spcBef>
                  <a:spcPct val="0"/>
                </a:spcBef>
                <a:spcAft>
                  <a:spcPct val="0"/>
                </a:spcAft>
              </a:pPr>
              <a:r>
                <a:rPr lang="lv-LV" altLang="lv-LV" sz="1200" b="0" smtClean="0">
                  <a:solidFill>
                    <a:srgbClr val="000000"/>
                  </a:solidFill>
                  <a:latin typeface="Calibri" pitchFamily="34" charset="0"/>
                </a:rPr>
                <a:t>01.07.2014</a:t>
              </a:r>
              <a:endParaRPr lang="en-US" altLang="lv-LV" sz="1200" b="0" smtClean="0">
                <a:solidFill>
                  <a:srgbClr val="000000"/>
                </a:solidFill>
                <a:latin typeface="Calibri" pitchFamily="34" charset="0"/>
              </a:endParaRPr>
            </a:p>
          </p:txBody>
        </p:sp>
        <p:sp>
          <p:nvSpPr>
            <p:cNvPr id="8209" name="TextBox 18"/>
            <p:cNvSpPr txBox="1">
              <a:spLocks noChangeArrowheads="1"/>
            </p:cNvSpPr>
            <p:nvPr/>
          </p:nvSpPr>
          <p:spPr bwMode="auto">
            <a:xfrm>
              <a:off x="7725938" y="6021389"/>
              <a:ext cx="152360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fontAlgn="base">
                <a:spcBef>
                  <a:spcPct val="0"/>
                </a:spcBef>
                <a:spcAft>
                  <a:spcPct val="0"/>
                </a:spcAft>
              </a:pPr>
              <a:r>
                <a:rPr lang="lv-LV" altLang="lv-LV" sz="1200" b="0" smtClean="0">
                  <a:solidFill>
                    <a:srgbClr val="000000"/>
                  </a:solidFill>
                  <a:latin typeface="Calibri" pitchFamily="34" charset="0"/>
                </a:rPr>
                <a:t>01.07.2015</a:t>
              </a:r>
              <a:endParaRPr lang="en-US" altLang="lv-LV" sz="1200" b="0" smtClean="0">
                <a:solidFill>
                  <a:srgbClr val="000000"/>
                </a:solidFill>
                <a:latin typeface="Calibri" pitchFamily="34" charset="0"/>
              </a:endParaRPr>
            </a:p>
          </p:txBody>
        </p:sp>
        <p:sp>
          <p:nvSpPr>
            <p:cNvPr id="8210" name="TextBox 19"/>
            <p:cNvSpPr txBox="1">
              <a:spLocks noChangeArrowheads="1"/>
            </p:cNvSpPr>
            <p:nvPr/>
          </p:nvSpPr>
          <p:spPr bwMode="auto">
            <a:xfrm>
              <a:off x="10413405" y="6018214"/>
              <a:ext cx="152360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fontAlgn="base">
                <a:spcBef>
                  <a:spcPct val="0"/>
                </a:spcBef>
                <a:spcAft>
                  <a:spcPct val="0"/>
                </a:spcAft>
              </a:pPr>
              <a:r>
                <a:rPr lang="lv-LV" altLang="lv-LV" sz="1200" b="0" smtClean="0">
                  <a:solidFill>
                    <a:srgbClr val="000000"/>
                  </a:solidFill>
                  <a:latin typeface="Calibri" pitchFamily="34" charset="0"/>
                </a:rPr>
                <a:t>01.07.2016</a:t>
              </a:r>
              <a:endParaRPr lang="en-US" altLang="lv-LV" sz="1200" b="0" smtClean="0">
                <a:solidFill>
                  <a:srgbClr val="000000"/>
                </a:solidFill>
                <a:latin typeface="Calibri" pitchFamily="34" charset="0"/>
              </a:endParaRPr>
            </a:p>
          </p:txBody>
        </p:sp>
        <p:sp>
          <p:nvSpPr>
            <p:cNvPr id="8211" name="TextBox 20"/>
            <p:cNvSpPr txBox="1">
              <a:spLocks noChangeArrowheads="1"/>
            </p:cNvSpPr>
            <p:nvPr/>
          </p:nvSpPr>
          <p:spPr bwMode="auto">
            <a:xfrm>
              <a:off x="190450" y="6064251"/>
              <a:ext cx="152360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fontAlgn="base">
                <a:spcBef>
                  <a:spcPct val="0"/>
                </a:spcBef>
                <a:spcAft>
                  <a:spcPct val="0"/>
                </a:spcAft>
              </a:pPr>
              <a:r>
                <a:rPr lang="lv-LV" altLang="lv-LV" sz="1200" b="0" smtClean="0">
                  <a:solidFill>
                    <a:srgbClr val="000000"/>
                  </a:solidFill>
                  <a:latin typeface="Calibri" pitchFamily="34" charset="0"/>
                </a:rPr>
                <a:t>09.07.2013</a:t>
              </a:r>
              <a:endParaRPr lang="en-US" altLang="lv-LV" sz="1200" b="0" smtClean="0">
                <a:solidFill>
                  <a:srgbClr val="000000"/>
                </a:solidFill>
                <a:latin typeface="Calibri" pitchFamily="34" charset="0"/>
              </a:endParaRPr>
            </a:p>
          </p:txBody>
        </p:sp>
      </p:grpSp>
    </p:spTree>
    <p:extLst>
      <p:ext uri="{BB962C8B-B14F-4D97-AF65-F5344CB8AC3E}">
        <p14:creationId xmlns:p14="http://schemas.microsoft.com/office/powerpoint/2010/main" val="3301114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360" y="0"/>
            <a:ext cx="12189239" cy="6856199"/>
          </a:xfrm>
          <a:prstGeom prst="rect">
            <a:avLst/>
          </a:prstGeom>
          <a:noFill/>
          <a:ln>
            <a:noFill/>
          </a:ln>
        </p:spPr>
      </p:pic>
      <p:sp>
        <p:nvSpPr>
          <p:cNvPr id="3" name="Title 2"/>
          <p:cNvSpPr txBox="1">
            <a:spLocks noGrp="1"/>
          </p:cNvSpPr>
          <p:nvPr>
            <p:ph type="title" idx="4294967295"/>
          </p:nvPr>
        </p:nvSpPr>
        <p:spPr>
          <a:xfrm>
            <a:off x="4937760" y="2736369"/>
            <a:ext cx="7132320" cy="793422"/>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sz="5400" b="1" dirty="0" smtClean="0">
                <a:latin typeface="PF Square Sans Pro Medium" pitchFamily="34"/>
              </a:rPr>
              <a:t>Pašvaldību jautājumi</a:t>
            </a:r>
            <a:endParaRPr lang="en-US" sz="5400" b="1" dirty="0">
              <a:latin typeface="PF Square Sans Pro Medium" pitchFamily="34"/>
            </a:endParaRPr>
          </a:p>
        </p:txBody>
      </p:sp>
    </p:spTree>
    <p:extLst>
      <p:ext uri="{BB962C8B-B14F-4D97-AF65-F5344CB8AC3E}">
        <p14:creationId xmlns:p14="http://schemas.microsoft.com/office/powerpoint/2010/main" val="1329286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en-US" dirty="0" err="1">
                <a:latin typeface="PF Square Sans Pro Medium" pitchFamily="34"/>
              </a:rPr>
              <a:t>Apskatāmie</a:t>
            </a:r>
            <a:r>
              <a:rPr lang="en-US" dirty="0">
                <a:latin typeface="PF Square Sans Pro Medium" pitchFamily="34"/>
              </a:rPr>
              <a:t> </a:t>
            </a:r>
            <a:r>
              <a:rPr lang="en-US" dirty="0" err="1">
                <a:latin typeface="PF Square Sans Pro Medium" pitchFamily="34"/>
              </a:rPr>
              <a:t>jautājumi</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lvl="0" indent="0">
              <a:lnSpc>
                <a:spcPct val="93000"/>
              </a:lnSpc>
              <a:spcAft>
                <a:spcPts val="0"/>
              </a:spcAft>
            </a:pPr>
            <a:r>
              <a:rPr lang="lv-LV" sz="2200" dirty="0">
                <a:latin typeface="PF Square Sans Pro" pitchFamily="34"/>
              </a:rPr>
              <a:t>Pašvaldības normatīvo aktu un lēmumu pielāgošana eiro </a:t>
            </a:r>
            <a:endParaRPr lang="lv-LV" sz="2200" dirty="0" smtClean="0">
              <a:latin typeface="PF Square Sans Pro" pitchFamily="34"/>
            </a:endParaRPr>
          </a:p>
          <a:p>
            <a:pPr marL="0" lvl="0" indent="0">
              <a:lnSpc>
                <a:spcPct val="93000"/>
              </a:lnSpc>
              <a:spcAft>
                <a:spcPts val="0"/>
              </a:spcAft>
            </a:pPr>
            <a:endParaRPr lang="lv-LV" sz="2200" dirty="0">
              <a:latin typeface="PF Square Sans Pro" pitchFamily="34"/>
            </a:endParaRPr>
          </a:p>
          <a:p>
            <a:pPr marL="0" lvl="0" indent="0">
              <a:lnSpc>
                <a:spcPct val="93000"/>
              </a:lnSpc>
              <a:spcAft>
                <a:spcPts val="0"/>
              </a:spcAft>
            </a:pPr>
            <a:r>
              <a:rPr lang="lv-LV" sz="2200" dirty="0">
                <a:latin typeface="PF Square Sans Pro" pitchFamily="34"/>
              </a:rPr>
              <a:t>Grāmatvedības </a:t>
            </a:r>
            <a:r>
              <a:rPr lang="lv-LV" sz="2200" dirty="0" smtClean="0">
                <a:latin typeface="PF Square Sans Pro" pitchFamily="34"/>
              </a:rPr>
              <a:t>prasības</a:t>
            </a:r>
          </a:p>
          <a:p>
            <a:pPr marL="342900" lvl="0" indent="-342900">
              <a:lnSpc>
                <a:spcPct val="93000"/>
              </a:lnSpc>
              <a:spcAft>
                <a:spcPts val="0"/>
              </a:spcAft>
              <a:buFont typeface="Arial" pitchFamily="34" charset="0"/>
              <a:buChar char="•"/>
            </a:pPr>
            <a:endParaRPr lang="lv-LV" sz="2200" dirty="0">
              <a:latin typeface="PF Square Sans Pro" pitchFamily="34"/>
            </a:endParaRPr>
          </a:p>
          <a:p>
            <a:pPr marL="0" lvl="0" indent="0">
              <a:lnSpc>
                <a:spcPct val="93000"/>
              </a:lnSpc>
              <a:spcAft>
                <a:spcPts val="0"/>
              </a:spcAft>
            </a:pPr>
            <a:r>
              <a:rPr lang="lv-LV" sz="2200" dirty="0">
                <a:latin typeface="PF Square Sans Pro" pitchFamily="34"/>
              </a:rPr>
              <a:t>Valsts aizdevumu procentu </a:t>
            </a:r>
            <a:r>
              <a:rPr lang="lv-LV" sz="2200" dirty="0" smtClean="0">
                <a:latin typeface="PF Square Sans Pro" pitchFamily="34"/>
              </a:rPr>
              <a:t>likmes</a:t>
            </a:r>
          </a:p>
          <a:p>
            <a:pPr marL="342900" lvl="0" indent="-342900">
              <a:lnSpc>
                <a:spcPct val="93000"/>
              </a:lnSpc>
              <a:spcAft>
                <a:spcPts val="0"/>
              </a:spcAft>
              <a:buFont typeface="Arial" pitchFamily="34" charset="0"/>
              <a:buChar char="•"/>
            </a:pPr>
            <a:endParaRPr lang="lv-LV" sz="2200" dirty="0">
              <a:latin typeface="PF Square Sans Pro" pitchFamily="34"/>
            </a:endParaRPr>
          </a:p>
          <a:p>
            <a:pPr marL="0" lvl="0" indent="0">
              <a:lnSpc>
                <a:spcPct val="93000"/>
              </a:lnSpc>
              <a:spcAft>
                <a:spcPts val="0"/>
              </a:spcAft>
            </a:pPr>
            <a:r>
              <a:rPr lang="lv-LV" sz="2200" dirty="0">
                <a:latin typeface="PF Square Sans Pro" pitchFamily="34"/>
              </a:rPr>
              <a:t>Pašvaldības </a:t>
            </a:r>
            <a:r>
              <a:rPr lang="lv-LV" sz="2200" dirty="0" smtClean="0">
                <a:latin typeface="PF Square Sans Pro" pitchFamily="34"/>
              </a:rPr>
              <a:t>budžets</a:t>
            </a:r>
          </a:p>
          <a:p>
            <a:pPr marL="342900" lvl="0" indent="-342900">
              <a:lnSpc>
                <a:spcPct val="93000"/>
              </a:lnSpc>
              <a:spcAft>
                <a:spcPts val="0"/>
              </a:spcAft>
              <a:buFont typeface="Arial" pitchFamily="34" charset="0"/>
              <a:buChar char="•"/>
            </a:pPr>
            <a:endParaRPr lang="lv-LV" sz="2200" dirty="0">
              <a:latin typeface="PF Square Sans Pro" pitchFamily="34"/>
            </a:endParaRPr>
          </a:p>
          <a:p>
            <a:pPr marL="0" lvl="0" indent="0">
              <a:lnSpc>
                <a:spcPct val="93000"/>
              </a:lnSpc>
              <a:spcAft>
                <a:spcPts val="0"/>
              </a:spcAft>
            </a:pPr>
            <a:r>
              <a:rPr lang="lv-LV" sz="2200" dirty="0">
                <a:latin typeface="PF Square Sans Pro" pitchFamily="34"/>
              </a:rPr>
              <a:t>Nodokļu </a:t>
            </a:r>
            <a:r>
              <a:rPr lang="lv-LV" sz="2200" dirty="0" smtClean="0">
                <a:latin typeface="PF Square Sans Pro" pitchFamily="34"/>
              </a:rPr>
              <a:t>jautājumi</a:t>
            </a:r>
          </a:p>
          <a:p>
            <a:pPr marL="0" lvl="0" indent="0">
              <a:lnSpc>
                <a:spcPct val="93000"/>
              </a:lnSpc>
              <a:spcAft>
                <a:spcPts val="0"/>
              </a:spcAft>
            </a:pPr>
            <a:endParaRPr lang="lv-LV" sz="2200" dirty="0">
              <a:latin typeface="PF Square Sans Pro" pitchFamily="34"/>
            </a:endParaRPr>
          </a:p>
          <a:p>
            <a:pPr marL="0" lvl="0" indent="0">
              <a:lnSpc>
                <a:spcPct val="93000"/>
              </a:lnSpc>
              <a:spcAft>
                <a:spcPts val="0"/>
              </a:spcAft>
            </a:pPr>
            <a:r>
              <a:rPr lang="lv-LV" sz="2200" dirty="0">
                <a:latin typeface="PF Square Sans Pro" pitchFamily="34"/>
              </a:rPr>
              <a:t>IT sistēmu pielāgošanas laika </a:t>
            </a:r>
            <a:r>
              <a:rPr lang="lv-LV" sz="2200" dirty="0" smtClean="0">
                <a:latin typeface="PF Square Sans Pro" pitchFamily="34"/>
              </a:rPr>
              <a:t>grafiks</a:t>
            </a:r>
            <a:endParaRPr lang="lv-LV" sz="2200" dirty="0">
              <a:latin typeface="PF Square Sans Pro" pitchFamily="34"/>
            </a:endParaRPr>
          </a:p>
          <a:p>
            <a:pPr lvl="0">
              <a:lnSpc>
                <a:spcPct val="93000"/>
              </a:lnSpc>
              <a:spcAft>
                <a:spcPts val="0"/>
              </a:spcAft>
            </a:pPr>
            <a:endParaRPr lang="x-none" sz="2200">
              <a:latin typeface="PF Square Sans Pro" pitchFamily="34"/>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4091560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smtClean="0">
                <a:latin typeface="PF Square Sans Pro Medium" pitchFamily="34"/>
              </a:rPr>
              <a:t>Eiro likuma 16.pants</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lnSpc>
                <a:spcPct val="93000"/>
              </a:lnSpc>
              <a:spcAft>
                <a:spcPts val="0"/>
              </a:spcAft>
            </a:pPr>
            <a:r>
              <a:rPr lang="lv-LV" sz="2200" dirty="0">
                <a:latin typeface="PF Square Sans Pro" pitchFamily="34"/>
              </a:rPr>
              <a:t>16.pants. Gada pārskatu un finanšu pārskatu </a:t>
            </a:r>
            <a:r>
              <a:rPr lang="lv-LV" sz="2200" dirty="0" smtClean="0">
                <a:latin typeface="PF Square Sans Pro" pitchFamily="34"/>
              </a:rPr>
              <a:t>sagatavošana</a:t>
            </a:r>
          </a:p>
          <a:p>
            <a:pPr lvl="0">
              <a:lnSpc>
                <a:spcPct val="93000"/>
              </a:lnSpc>
              <a:spcAft>
                <a:spcPts val="0"/>
              </a:spcAft>
            </a:pPr>
            <a:endParaRPr lang="lv-LV" sz="2200" dirty="0">
              <a:latin typeface="PF Square Sans Pro" pitchFamily="34"/>
            </a:endParaRPr>
          </a:p>
          <a:p>
            <a:pPr marL="457200" lvl="0" indent="-457200">
              <a:lnSpc>
                <a:spcPct val="93000"/>
              </a:lnSpc>
              <a:spcAft>
                <a:spcPts val="0"/>
              </a:spcAft>
              <a:buAutoNum type="arabicParenBoth"/>
            </a:pPr>
            <a:r>
              <a:rPr lang="lv-LV" sz="2200" dirty="0" smtClean="0">
                <a:latin typeface="PF Square Sans Pro" pitchFamily="34"/>
              </a:rPr>
              <a:t>Gada </a:t>
            </a:r>
            <a:r>
              <a:rPr lang="lv-LV" sz="2200" dirty="0">
                <a:latin typeface="PF Square Sans Pro" pitchFamily="34"/>
              </a:rPr>
              <a:t>pārskatos un finanšu pārskatos par pārskata gadu, kas noslēdzas </a:t>
            </a:r>
            <a:r>
              <a:rPr lang="lv-LV" sz="2200" dirty="0" smtClean="0">
                <a:latin typeface="PF Square Sans Pro" pitchFamily="34"/>
              </a:rPr>
              <a:t>eiro ieviešanas </a:t>
            </a:r>
            <a:r>
              <a:rPr lang="lv-LV" sz="2200" dirty="0">
                <a:latin typeface="PF Square Sans Pro" pitchFamily="34"/>
              </a:rPr>
              <a:t>dienā vai pēc tās, ietvertās summas naudas izteiksmē norāda </a:t>
            </a:r>
            <a:r>
              <a:rPr lang="lv-LV" sz="2200" dirty="0" smtClean="0">
                <a:latin typeface="PF Square Sans Pro" pitchFamily="34"/>
              </a:rPr>
              <a:t>eiro.</a:t>
            </a:r>
          </a:p>
          <a:p>
            <a:pPr marL="0" lvl="0" indent="0">
              <a:lnSpc>
                <a:spcPct val="93000"/>
              </a:lnSpc>
              <a:spcAft>
                <a:spcPts val="0"/>
              </a:spcAft>
            </a:pPr>
            <a:endParaRPr lang="lv-LV" sz="2200" dirty="0">
              <a:latin typeface="PF Square Sans Pro" pitchFamily="34"/>
            </a:endParaRPr>
          </a:p>
          <a:p>
            <a:pPr lvl="0">
              <a:lnSpc>
                <a:spcPct val="93000"/>
              </a:lnSpc>
              <a:spcAft>
                <a:spcPts val="0"/>
              </a:spcAft>
            </a:pPr>
            <a:r>
              <a:rPr lang="lv-LV" sz="2200" dirty="0">
                <a:latin typeface="PF Square Sans Pro" pitchFamily="34"/>
              </a:rPr>
              <a:t>(2) Pirmajā gada pārskatā, kurā ietvertās summas naudas izteiksmē norāda </a:t>
            </a:r>
            <a:r>
              <a:rPr lang="lv-LV" sz="2200" dirty="0" smtClean="0">
                <a:latin typeface="PF Square Sans Pro" pitchFamily="34"/>
              </a:rPr>
              <a:t>eiro, </a:t>
            </a:r>
            <a:r>
              <a:rPr lang="lv-LV" sz="2200" dirty="0">
                <a:latin typeface="PF Square Sans Pro" pitchFamily="34"/>
              </a:rPr>
              <a:t>kā salīdzināmie rādītāji uzrādāmi iepriekšējā pārskata gada rādītāji, kas pārrēķināti </a:t>
            </a:r>
            <a:r>
              <a:rPr lang="lv-LV" sz="2200" dirty="0" smtClean="0">
                <a:latin typeface="PF Square Sans Pro" pitchFamily="34"/>
              </a:rPr>
              <a:t>eiro, </a:t>
            </a:r>
            <a:r>
              <a:rPr lang="lv-LV" sz="2200" dirty="0">
                <a:latin typeface="PF Square Sans Pro" pitchFamily="34"/>
              </a:rPr>
              <a:t>ievērojot Padomes noteikto maiņas kursu un šā likuma 6.pantā noteiktos noapaļošanas principus.</a:t>
            </a:r>
          </a:p>
          <a:p>
            <a:pPr lvl="0">
              <a:lnSpc>
                <a:spcPct val="93000"/>
              </a:lnSpc>
              <a:spcAft>
                <a:spcPts val="0"/>
              </a:spcAft>
            </a:pPr>
            <a:endParaRPr lang="x-none" sz="2200">
              <a:latin typeface="PF Square Sans Pro" pitchFamily="34"/>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3474652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217596"/>
            <a:ext cx="10969920" cy="1255728"/>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en-US" dirty="0" err="1">
                <a:latin typeface="PF Square Sans Pro Medium" pitchFamily="34"/>
              </a:rPr>
              <a:t>Pašvaldību</a:t>
            </a:r>
            <a:r>
              <a:rPr lang="en-US" dirty="0">
                <a:latin typeface="PF Square Sans Pro Medium" pitchFamily="34"/>
              </a:rPr>
              <a:t> </a:t>
            </a:r>
            <a:r>
              <a:rPr lang="en-US" dirty="0" err="1">
                <a:latin typeface="PF Square Sans Pro Medium" pitchFamily="34"/>
              </a:rPr>
              <a:t>normatīvo</a:t>
            </a:r>
            <a:r>
              <a:rPr lang="en-US" dirty="0">
                <a:latin typeface="PF Square Sans Pro Medium" pitchFamily="34"/>
              </a:rPr>
              <a:t> </a:t>
            </a:r>
            <a:r>
              <a:rPr lang="en-US" dirty="0" err="1">
                <a:latin typeface="PF Square Sans Pro Medium" pitchFamily="34"/>
              </a:rPr>
              <a:t>aktu</a:t>
            </a:r>
            <a:r>
              <a:rPr lang="en-US" dirty="0">
                <a:latin typeface="PF Square Sans Pro Medium" pitchFamily="34"/>
              </a:rPr>
              <a:t> un </a:t>
            </a:r>
            <a:r>
              <a:rPr lang="en-US" dirty="0" err="1">
                <a:latin typeface="PF Square Sans Pro Medium" pitchFamily="34"/>
              </a:rPr>
              <a:t>lēmumu</a:t>
            </a:r>
            <a:r>
              <a:rPr lang="en-US" dirty="0">
                <a:latin typeface="PF Square Sans Pro Medium" pitchFamily="34"/>
              </a:rPr>
              <a:t> </a:t>
            </a:r>
            <a:r>
              <a:rPr lang="en-US" dirty="0" err="1">
                <a:latin typeface="PF Square Sans Pro Medium" pitchFamily="34"/>
              </a:rPr>
              <a:t>pielāgošana</a:t>
            </a:r>
            <a:r>
              <a:rPr lang="en-US" dirty="0">
                <a:latin typeface="PF Square Sans Pro Medium" pitchFamily="34"/>
              </a:rPr>
              <a:t> </a:t>
            </a:r>
            <a:r>
              <a:rPr lang="en-US" dirty="0" err="1" smtClean="0">
                <a:latin typeface="PF Square Sans Pro Medium" pitchFamily="34"/>
              </a:rPr>
              <a:t>eiro</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Pašvaldību saistošie noteikumi ir tiesiskais instruments, uz ko attiecas </a:t>
            </a:r>
            <a:r>
              <a:rPr lang="lv-LV" sz="2200" dirty="0" smtClean="0">
                <a:latin typeface="PF Square Sans Pro" pitchFamily="34"/>
              </a:rPr>
              <a:t>Eiro ieviešanas </a:t>
            </a:r>
            <a:r>
              <a:rPr lang="lv-LV" sz="2200" dirty="0">
                <a:latin typeface="PF Square Sans Pro" pitchFamily="34"/>
              </a:rPr>
              <a:t>kārtības likuma (EIKL) </a:t>
            </a:r>
            <a:r>
              <a:rPr lang="lv-LV" sz="2200" dirty="0" smtClean="0">
                <a:latin typeface="PF Square Sans Pro" pitchFamily="34"/>
              </a:rPr>
              <a:t>31.pants.</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Attiecībā uz pašvaldību lēmumiem, kas nav saistošie noteikumi, piemēro EIKL 4.panta pirmo un otro daļu (atsauces uz latiem tiesiskajos instrumentos, kas pastāv dienā pirms eiro ieviešanas dienas, sākot ar eiro ieviešanas dienu, ir uzskatāmas par atsaucēm uz eiro, ievērojot Padomes noteikto maiņas kursu un šā likuma 6.pantā noteiktos noapaļošanas principus) </a:t>
            </a:r>
            <a:r>
              <a:rPr lang="lv-LV" sz="2200" dirty="0" smtClean="0">
                <a:latin typeface="PF Square Sans Pro" pitchFamily="34"/>
              </a:rPr>
              <a:t>.</a:t>
            </a:r>
            <a:endParaRPr lang="lv-LV" sz="2200" dirty="0">
              <a:latin typeface="PF Square Sans Pro" pitchFamily="34"/>
            </a:endParaRPr>
          </a:p>
        </p:txBody>
      </p:sp>
    </p:spTree>
    <p:extLst>
      <p:ext uri="{BB962C8B-B14F-4D97-AF65-F5344CB8AC3E}">
        <p14:creationId xmlns:p14="http://schemas.microsoft.com/office/powerpoint/2010/main" val="2752372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217596"/>
            <a:ext cx="10969920" cy="1255728"/>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en-US" dirty="0" err="1">
                <a:latin typeface="PF Square Sans Pro Medium" pitchFamily="34"/>
              </a:rPr>
              <a:t>Pašvaldību</a:t>
            </a:r>
            <a:r>
              <a:rPr lang="en-US" dirty="0">
                <a:latin typeface="PF Square Sans Pro Medium" pitchFamily="34"/>
              </a:rPr>
              <a:t> </a:t>
            </a:r>
            <a:r>
              <a:rPr lang="en-US" dirty="0" err="1">
                <a:latin typeface="PF Square Sans Pro Medium" pitchFamily="34"/>
              </a:rPr>
              <a:t>normatīvo</a:t>
            </a:r>
            <a:r>
              <a:rPr lang="en-US" dirty="0">
                <a:latin typeface="PF Square Sans Pro Medium" pitchFamily="34"/>
              </a:rPr>
              <a:t> </a:t>
            </a:r>
            <a:r>
              <a:rPr lang="en-US" dirty="0" err="1">
                <a:latin typeface="PF Square Sans Pro Medium" pitchFamily="34"/>
              </a:rPr>
              <a:t>aktu</a:t>
            </a:r>
            <a:r>
              <a:rPr lang="en-US" dirty="0">
                <a:latin typeface="PF Square Sans Pro Medium" pitchFamily="34"/>
              </a:rPr>
              <a:t> un </a:t>
            </a:r>
            <a:r>
              <a:rPr lang="en-US" dirty="0" err="1">
                <a:latin typeface="PF Square Sans Pro Medium" pitchFamily="34"/>
              </a:rPr>
              <a:t>lēmumu</a:t>
            </a:r>
            <a:r>
              <a:rPr lang="en-US" dirty="0">
                <a:latin typeface="PF Square Sans Pro Medium" pitchFamily="34"/>
              </a:rPr>
              <a:t> </a:t>
            </a:r>
            <a:r>
              <a:rPr lang="en-US" dirty="0" err="1">
                <a:latin typeface="PF Square Sans Pro Medium" pitchFamily="34"/>
              </a:rPr>
              <a:t>pielāgošana</a:t>
            </a:r>
            <a:r>
              <a:rPr lang="en-US" dirty="0">
                <a:latin typeface="PF Square Sans Pro Medium" pitchFamily="34"/>
              </a:rPr>
              <a:t> </a:t>
            </a:r>
            <a:r>
              <a:rPr lang="en-US" dirty="0" err="1" smtClean="0">
                <a:latin typeface="PF Square Sans Pro Medium" pitchFamily="34"/>
              </a:rPr>
              <a:t>eiro</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EIKL 4.pants nosaka tiesisko instrumentu </a:t>
            </a:r>
            <a:r>
              <a:rPr lang="lv-LV" sz="2200" dirty="0" smtClean="0">
                <a:latin typeface="PF Square Sans Pro" pitchFamily="34"/>
              </a:rPr>
              <a:t>nepārtrauktību.</a:t>
            </a:r>
          </a:p>
          <a:p>
            <a:pPr marL="361260" lvl="0" indent="-34290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EIKL 31.pants nosaka, ka pašvaldība veic grozījumus saistošajos noteikumos tā, lai tie būtu spēkā eiro ieviešanas </a:t>
            </a:r>
            <a:r>
              <a:rPr lang="lv-LV" sz="2200" dirty="0" smtClean="0">
                <a:latin typeface="PF Square Sans Pro" pitchFamily="34"/>
              </a:rPr>
              <a:t>dienā.</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Iespēja apstiprināt noteikumus ar vienu domes lēmumu un nosūtīt VARAM </a:t>
            </a:r>
            <a:r>
              <a:rPr lang="lv-LV" sz="2200" dirty="0" smtClean="0">
                <a:latin typeface="PF Square Sans Pro" pitchFamily="34"/>
              </a:rPr>
              <a:t>informācijai.</a:t>
            </a:r>
            <a:endParaRPr lang="lv-LV" sz="2200" dirty="0">
              <a:latin typeface="PF Square Sans Pro" pitchFamily="34"/>
            </a:endParaRPr>
          </a:p>
        </p:txBody>
      </p:sp>
    </p:spTree>
    <p:extLst>
      <p:ext uri="{BB962C8B-B14F-4D97-AF65-F5344CB8AC3E}">
        <p14:creationId xmlns:p14="http://schemas.microsoft.com/office/powerpoint/2010/main" val="1616447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en-US" dirty="0" err="1">
                <a:latin typeface="PF Square Sans Pro Medium" pitchFamily="34"/>
              </a:rPr>
              <a:t>Tiesiskie</a:t>
            </a:r>
            <a:r>
              <a:rPr lang="en-US" dirty="0">
                <a:latin typeface="PF Square Sans Pro Medium" pitchFamily="34"/>
              </a:rPr>
              <a:t> </a:t>
            </a:r>
            <a:r>
              <a:rPr lang="en-US" dirty="0" err="1">
                <a:latin typeface="PF Square Sans Pro Medium" pitchFamily="34"/>
              </a:rPr>
              <a:t>instrumenti</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Visi tiesību akti (likums, Ministru kabineta noteikumi, Ministru kabineta rīkojums, pašvaldības saistošie noteikumi </a:t>
            </a:r>
            <a:r>
              <a:rPr lang="lv-LV" sz="2200" dirty="0" err="1">
                <a:latin typeface="PF Square Sans Pro" pitchFamily="34"/>
              </a:rPr>
              <a:t>u.c</a:t>
            </a:r>
            <a:r>
              <a:rPr lang="lv-LV" sz="2200" dirty="0" smtClean="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Iestāžu </a:t>
            </a:r>
            <a:r>
              <a:rPr lang="lv-LV" sz="2200" dirty="0">
                <a:latin typeface="PF Square Sans Pro" pitchFamily="34"/>
              </a:rPr>
              <a:t>administratīvie akti (piemēram, lēmums par nodokļu revīzijas (audita) rezultātiem, lēmums par datu atbilstības pārbaudes rezultātiem, lēmums par nodokļu samaksas termiņa pagarināšanu, paziņojums par nekustamā īpašuma nodokli);</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Tiesas nolēmumi (piemēram, spriedums par aprēķinātā nodokļu maksājuma samazināšanu);</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Līgumi (piemēram, vienošanās līgums saskaņā ar likuma </a:t>
            </a:r>
            <a:r>
              <a:rPr lang="lv-LV" sz="2200" dirty="0" smtClean="0">
                <a:latin typeface="PF Square Sans Pro" pitchFamily="34"/>
              </a:rPr>
              <a:t>«Par </a:t>
            </a:r>
            <a:r>
              <a:rPr lang="lv-LV" sz="2200" dirty="0">
                <a:latin typeface="PF Square Sans Pro" pitchFamily="34"/>
              </a:rPr>
              <a:t>nodokļiem un </a:t>
            </a:r>
            <a:r>
              <a:rPr lang="lv-LV" sz="2200" dirty="0" smtClean="0">
                <a:latin typeface="PF Square Sans Pro" pitchFamily="34"/>
              </a:rPr>
              <a:t>nodevām» 41.pantu</a:t>
            </a:r>
            <a:r>
              <a:rPr lang="lv-LV" sz="2200" dirty="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Citi instrumenti, kas rada jebkādas tiesiskas sekas (nodibina, groza, konstatē vai izbeidz konkrētas tiesiskās attiecības vai konstatē faktisko situāciju).</a:t>
            </a:r>
          </a:p>
        </p:txBody>
      </p:sp>
    </p:spTree>
    <p:extLst>
      <p:ext uri="{BB962C8B-B14F-4D97-AF65-F5344CB8AC3E}">
        <p14:creationId xmlns:p14="http://schemas.microsoft.com/office/powerpoint/2010/main" val="1814901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Vispārīgie pārrēķina principi</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N</a:t>
            </a:r>
            <a:r>
              <a:rPr lang="lv-LV" sz="2200" dirty="0" smtClean="0">
                <a:latin typeface="PF Square Sans Pro" pitchFamily="34"/>
              </a:rPr>
              <a:t>oapaļo </a:t>
            </a:r>
            <a:r>
              <a:rPr lang="lv-LV" sz="2200" dirty="0">
                <a:latin typeface="PF Square Sans Pro" pitchFamily="34"/>
              </a:rPr>
              <a:t>tāpat, kā to dara matemātikā.</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b="1" u="sng" dirty="0">
                <a:latin typeface="PF Square Sans Pro" pitchFamily="34"/>
              </a:rPr>
              <a:t>Piemērs:</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kurss: 0,702804</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solidFill>
                  <a:srgbClr val="0070C0"/>
                </a:solidFill>
                <a:latin typeface="PF Square Sans Pro" pitchFamily="34"/>
              </a:rPr>
              <a:t>naudas summas</a:t>
            </a:r>
            <a:r>
              <a:rPr lang="lv-LV" sz="2200" dirty="0" smtClean="0">
                <a:solidFill>
                  <a:srgbClr val="0070C0"/>
                </a:solidFill>
                <a:latin typeface="PF Square Sans Pro" pitchFamily="34"/>
              </a:rPr>
              <a:t>:</a:t>
            </a:r>
            <a:endParaRPr lang="lv-LV" sz="2200" dirty="0">
              <a:solidFill>
                <a:srgbClr val="0070C0"/>
              </a:solidFill>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5,37 Ls = 7,64</a:t>
            </a:r>
            <a:r>
              <a:rPr lang="lv-LV" sz="2200" u="sng" dirty="0">
                <a:solidFill>
                  <a:srgbClr val="FF0000"/>
                </a:solidFill>
                <a:latin typeface="PF Square Sans Pro" pitchFamily="34"/>
              </a:rPr>
              <a:t>0</a:t>
            </a:r>
            <a:r>
              <a:rPr lang="lv-LV" sz="2200" dirty="0">
                <a:latin typeface="PF Square Sans Pro" pitchFamily="34"/>
              </a:rPr>
              <a:t>82162309833 = 7,64 EUR</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5,36 Ls = 7,62</a:t>
            </a:r>
            <a:r>
              <a:rPr lang="lv-LV" sz="2200" u="sng" dirty="0">
                <a:solidFill>
                  <a:srgbClr val="FF0000"/>
                </a:solidFill>
                <a:latin typeface="PF Square Sans Pro" pitchFamily="34"/>
              </a:rPr>
              <a:t>6</a:t>
            </a:r>
            <a:r>
              <a:rPr lang="lv-LV" sz="2200" dirty="0">
                <a:latin typeface="PF Square Sans Pro" pitchFamily="34"/>
              </a:rPr>
              <a:t>59290499200 = 7,63 </a:t>
            </a:r>
            <a:r>
              <a:rPr lang="lv-LV" sz="2200" dirty="0" smtClean="0">
                <a:latin typeface="PF Square Sans Pro" pitchFamily="34"/>
              </a:rPr>
              <a:t>EUR</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Tik pat zīmju, cik ir latu tarifam, tik pat zīmju būs arī tarifam eiro:</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0,0818 Ls = 0,1163</a:t>
            </a:r>
            <a:r>
              <a:rPr lang="lv-LV" sz="2200" dirty="0">
                <a:solidFill>
                  <a:srgbClr val="FF0000"/>
                </a:solidFill>
                <a:latin typeface="PF Square Sans Pro" pitchFamily="34"/>
              </a:rPr>
              <a:t>9</a:t>
            </a:r>
            <a:r>
              <a:rPr lang="lv-LV" sz="2200" dirty="0">
                <a:latin typeface="PF Square Sans Pro" pitchFamily="34"/>
              </a:rPr>
              <a:t>09141 = 0,1164 EUR</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0,0692362 Ls = 0,0985142</a:t>
            </a:r>
            <a:r>
              <a:rPr lang="lv-LV" sz="2200" dirty="0">
                <a:solidFill>
                  <a:srgbClr val="FF0000"/>
                </a:solidFill>
                <a:latin typeface="PF Square Sans Pro" pitchFamily="34"/>
              </a:rPr>
              <a:t>3</a:t>
            </a:r>
            <a:r>
              <a:rPr lang="lv-LV" sz="2200" dirty="0">
                <a:latin typeface="PF Square Sans Pro" pitchFamily="34"/>
              </a:rPr>
              <a:t>725 = 0,0985142 EUR</a:t>
            </a:r>
          </a:p>
        </p:txBody>
      </p:sp>
    </p:spTree>
    <p:extLst>
      <p:ext uri="{BB962C8B-B14F-4D97-AF65-F5344CB8AC3E}">
        <p14:creationId xmlns:p14="http://schemas.microsoft.com/office/powerpoint/2010/main" val="130186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en-US" dirty="0" err="1">
                <a:latin typeface="PF Square Sans Pro Medium" pitchFamily="34"/>
              </a:rPr>
              <a:t>Grāmatvedības</a:t>
            </a:r>
            <a:r>
              <a:rPr lang="en-US" dirty="0">
                <a:latin typeface="PF Square Sans Pro Medium" pitchFamily="34"/>
              </a:rPr>
              <a:t> </a:t>
            </a:r>
            <a:r>
              <a:rPr lang="en-US" dirty="0" err="1" smtClean="0">
                <a:latin typeface="PF Square Sans Pro Medium" pitchFamily="34"/>
              </a:rPr>
              <a:t>prasības</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Vienotas prasības gan valsts un pašvaldību iestādēm, gan </a:t>
            </a:r>
            <a:r>
              <a:rPr lang="lv-LV" sz="2200" dirty="0" smtClean="0">
                <a:latin typeface="PF Square Sans Pro" pitchFamily="34"/>
              </a:rPr>
              <a:t>komersantiem</a:t>
            </a:r>
          </a:p>
          <a:p>
            <a:pPr marL="361260" lvl="0" indent="-34290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EIKL 15.pants Attaisnojuma dokumenti un grāmatvedības </a:t>
            </a:r>
            <a:r>
              <a:rPr lang="lv-LV" sz="2200" dirty="0" smtClean="0">
                <a:latin typeface="PF Square Sans Pro" pitchFamily="34"/>
              </a:rPr>
              <a:t>reģistri</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EIKL 16.pants Gada pārskatu un finanšu pārskatu </a:t>
            </a:r>
            <a:r>
              <a:rPr lang="lv-LV" sz="2200" dirty="0" smtClean="0">
                <a:latin typeface="PF Square Sans Pro" pitchFamily="34"/>
              </a:rPr>
              <a:t>sagatavošana</a:t>
            </a:r>
          </a:p>
          <a:p>
            <a:pPr marL="361260" lvl="0" indent="-34290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Pārejai uz </a:t>
            </a:r>
            <a:r>
              <a:rPr lang="lv-LV" sz="2200" dirty="0" smtClean="0">
                <a:latin typeface="PF Square Sans Pro" pitchFamily="34"/>
              </a:rPr>
              <a:t>eiro skaitliskās </a:t>
            </a:r>
            <a:r>
              <a:rPr lang="lv-LV" sz="2200" dirty="0">
                <a:latin typeface="PF Square Sans Pro" pitchFamily="34"/>
              </a:rPr>
              <a:t>vērtības latos jākonvertē pēc oficiālā maiņas kursa </a:t>
            </a:r>
            <a:endParaRPr lang="lv-LV" sz="2200" dirty="0" smtClean="0">
              <a:latin typeface="PF Square Sans Pro" pitchFamily="34"/>
            </a:endParaRPr>
          </a:p>
          <a:p>
            <a:pPr marL="361260" lvl="0" indent="-34290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Oficiālais maiņas kurss </a:t>
            </a:r>
            <a:r>
              <a:rPr lang="lv-LV" sz="2200" dirty="0" smtClean="0">
                <a:latin typeface="PF Square Sans Pro" pitchFamily="34"/>
              </a:rPr>
              <a:t>- </a:t>
            </a:r>
            <a:r>
              <a:rPr lang="lv-LV" sz="2200" dirty="0">
                <a:latin typeface="PF Square Sans Pro" pitchFamily="34"/>
              </a:rPr>
              <a:t>ES Padomes noteiktais latu maiņas kurss pret vienu eiro (EUR 1= LVL 0,702804) </a:t>
            </a:r>
          </a:p>
          <a:p>
            <a:pPr marL="361260" lvl="0" indent="-34290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p:txBody>
      </p:sp>
    </p:spTree>
    <p:extLst>
      <p:ext uri="{BB962C8B-B14F-4D97-AF65-F5344CB8AC3E}">
        <p14:creationId xmlns:p14="http://schemas.microsoft.com/office/powerpoint/2010/main" val="3382018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en-US" dirty="0" err="1">
                <a:latin typeface="PF Square Sans Pro Medium" pitchFamily="34"/>
              </a:rPr>
              <a:t>Grāmatvedības</a:t>
            </a:r>
            <a:r>
              <a:rPr lang="en-US" dirty="0">
                <a:latin typeface="PF Square Sans Pro Medium" pitchFamily="34"/>
              </a:rPr>
              <a:t> </a:t>
            </a:r>
            <a:r>
              <a:rPr lang="en-US" dirty="0" err="1" smtClean="0">
                <a:latin typeface="PF Square Sans Pro Medium" pitchFamily="34"/>
              </a:rPr>
              <a:t>prasības</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Cenu paralēlās atspoguļošanas periodā attaisnojuma dokumentā (norēķinu dokumentā), ko izsniedz gala patērētājam - fiziskajai personai, darījumu kopsumma jānorāda gan latos, gan eiro (EIKL 13.panta otrā daļa</a:t>
            </a:r>
            <a:r>
              <a:rPr lang="lv-LV" sz="2200" dirty="0" smtClean="0">
                <a:latin typeface="PF Square Sans Pro" pitchFamily="34"/>
              </a:rPr>
              <a:t>).</a:t>
            </a:r>
          </a:p>
          <a:p>
            <a:pPr marL="361260" lvl="0" indent="-34290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u="sng" dirty="0">
                <a:latin typeface="PF Square Sans Pro" pitchFamily="34"/>
              </a:rPr>
              <a:t>Piemērs</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Darījuma kopsumma latos un </a:t>
            </a:r>
            <a:r>
              <a:rPr lang="lv-LV" sz="2200" dirty="0" smtClean="0">
                <a:latin typeface="PF Square Sans Pro" pitchFamily="34"/>
              </a:rPr>
              <a:t>eiro norādāma </a:t>
            </a:r>
            <a:r>
              <a:rPr lang="lv-LV" sz="2200" dirty="0">
                <a:latin typeface="PF Square Sans Pro" pitchFamily="34"/>
              </a:rPr>
              <a:t>rēķinu iedzīvotājiem izsniegtajos rēķinos par komunālajiem maksājumiem vai par mobilo sakaru pakalpojumiem, vai citiem.</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p:txBody>
      </p:sp>
    </p:spTree>
    <p:extLst>
      <p:ext uri="{BB962C8B-B14F-4D97-AF65-F5344CB8AC3E}">
        <p14:creationId xmlns:p14="http://schemas.microsoft.com/office/powerpoint/2010/main" val="1084682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en-US" dirty="0" err="1">
                <a:latin typeface="PF Square Sans Pro Medium" pitchFamily="34"/>
              </a:rPr>
              <a:t>Valsts</a:t>
            </a:r>
            <a:r>
              <a:rPr lang="en-US" dirty="0">
                <a:latin typeface="PF Square Sans Pro Medium" pitchFamily="34"/>
              </a:rPr>
              <a:t> </a:t>
            </a:r>
            <a:r>
              <a:rPr lang="en-US" dirty="0" err="1">
                <a:latin typeface="PF Square Sans Pro Medium" pitchFamily="34"/>
              </a:rPr>
              <a:t>aizdevumu</a:t>
            </a:r>
            <a:r>
              <a:rPr lang="en-US" dirty="0">
                <a:latin typeface="PF Square Sans Pro Medium" pitchFamily="34"/>
              </a:rPr>
              <a:t> </a:t>
            </a:r>
            <a:r>
              <a:rPr lang="en-US" dirty="0" err="1" smtClean="0">
                <a:latin typeface="PF Square Sans Pro Medium" pitchFamily="34"/>
              </a:rPr>
              <a:t>procentu</a:t>
            </a:r>
            <a:r>
              <a:rPr lang="en-US" dirty="0" smtClean="0">
                <a:latin typeface="PF Square Sans Pro Medium" pitchFamily="34"/>
              </a:rPr>
              <a:t> </a:t>
            </a:r>
            <a:r>
              <a:rPr lang="en-US" dirty="0" err="1">
                <a:latin typeface="PF Square Sans Pro Medium" pitchFamily="34"/>
              </a:rPr>
              <a:t>likmes</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Reglamentē </a:t>
            </a:r>
            <a:r>
              <a:rPr lang="lv-LV" sz="2200" i="1" dirty="0">
                <a:latin typeface="PF Square Sans Pro" pitchFamily="34"/>
              </a:rPr>
              <a:t>EIKL</a:t>
            </a:r>
            <a:r>
              <a:rPr lang="lv-LV" sz="2200" dirty="0">
                <a:latin typeface="PF Square Sans Pro" pitchFamily="34"/>
              </a:rPr>
              <a:t> 24.pants </a:t>
            </a:r>
            <a:r>
              <a:rPr lang="lv-LV" sz="2200" b="1" i="1" dirty="0">
                <a:latin typeface="PF Square Sans Pro" pitchFamily="34"/>
              </a:rPr>
              <a:t>Valsts aizņēmumu un aizdevumu, un galvojumu denominācijas maiņa </a:t>
            </a:r>
            <a:r>
              <a:rPr lang="lv-LV" sz="2200" dirty="0">
                <a:latin typeface="PF Square Sans Pro" pitchFamily="34"/>
              </a:rPr>
              <a:t>un EIKL 25.panta Naudas tirgus indeksu maiņa </a:t>
            </a:r>
            <a:r>
              <a:rPr lang="lv-LV" sz="2200" dirty="0" smtClean="0">
                <a:latin typeface="PF Square Sans Pro" pitchFamily="34"/>
              </a:rPr>
              <a:t>2.daļa</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Valsts aizdevumiem latos, kam ir piemērota fiksētā % likme (aizdevumu % likme fiksēta līdz aizdevuma termiņa beigām), % likme netiks pārskatīta (mainīta) un tā saglabāsies tāda, kā ir noteikta  aizdevuma </a:t>
            </a:r>
            <a:r>
              <a:rPr lang="lv-LV" sz="2200" dirty="0" smtClean="0">
                <a:latin typeface="PF Square Sans Pro" pitchFamily="34"/>
              </a:rPr>
              <a:t>līgumā</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Valsts aizdevumiem ar mainīgo % likmi % likmes pārskatīs tikai atbilstoši līguma nosacījumiem, </a:t>
            </a:r>
            <a:r>
              <a:rPr lang="lv-LV" sz="2200" dirty="0" err="1">
                <a:latin typeface="PF Square Sans Pro" pitchFamily="34"/>
              </a:rPr>
              <a:t>t.i</a:t>
            </a:r>
            <a:r>
              <a:rPr lang="lv-LV" sz="2200" dirty="0">
                <a:latin typeface="PF Square Sans Pro" pitchFamily="34"/>
              </a:rPr>
              <a:t>., % likmes mainīs tikai līgumā paredzētajos datumos un % likmes, kas ir nofiksētas aktuālajam % likmes fiksēšanas periodam pirms eiro ieviešanas, eiro ieviešanas dienā netiks mainītas</a:t>
            </a:r>
          </a:p>
        </p:txBody>
      </p:sp>
    </p:spTree>
    <p:extLst>
      <p:ext uri="{BB962C8B-B14F-4D97-AF65-F5344CB8AC3E}">
        <p14:creationId xmlns:p14="http://schemas.microsoft.com/office/powerpoint/2010/main" val="603483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en-US" dirty="0" err="1">
                <a:latin typeface="PF Square Sans Pro Medium" pitchFamily="34"/>
              </a:rPr>
              <a:t>Pašvaldības</a:t>
            </a:r>
            <a:r>
              <a:rPr lang="en-US" dirty="0">
                <a:latin typeface="PF Square Sans Pro Medium" pitchFamily="34"/>
              </a:rPr>
              <a:t> </a:t>
            </a:r>
            <a:r>
              <a:rPr lang="en-US" dirty="0" err="1" smtClean="0">
                <a:latin typeface="PF Square Sans Pro Medium" pitchFamily="34"/>
              </a:rPr>
              <a:t>budžets</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2014.gada pašvaldības budžets </a:t>
            </a:r>
            <a:r>
              <a:rPr lang="lv-LV" sz="2200" b="1" dirty="0" smtClean="0">
                <a:latin typeface="PF Square Sans Pro" pitchFamily="34"/>
              </a:rPr>
              <a:t>eiro</a:t>
            </a:r>
          </a:p>
          <a:p>
            <a:pPr marL="361260" lvl="0" indent="-34290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b="1"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Ja budžetu 2014.gadam apstiprina 2013.gadā – budžeta ieņēmumus un izdevumus var norādīt arī </a:t>
            </a:r>
            <a:r>
              <a:rPr lang="lv-LV" sz="2200" dirty="0" smtClean="0">
                <a:latin typeface="PF Square Sans Pro" pitchFamily="34"/>
              </a:rPr>
              <a:t>latos</a:t>
            </a:r>
          </a:p>
          <a:p>
            <a:pPr marL="361260" lvl="0" indent="-34290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Ja budžetu apstiprina 2014.gadā - tikai </a:t>
            </a:r>
            <a:r>
              <a:rPr lang="lv-LV" sz="2200" dirty="0" smtClean="0">
                <a:latin typeface="PF Square Sans Pro" pitchFamily="34"/>
              </a:rPr>
              <a:t>eiro</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Budžeta līdzekļu atlikumi un visas pašvaldības saistības (</a:t>
            </a:r>
            <a:r>
              <a:rPr lang="lv-LV" sz="2200" dirty="0" err="1">
                <a:latin typeface="PF Square Sans Pro" pitchFamily="34"/>
              </a:rPr>
              <a:t>t.sk</a:t>
            </a:r>
            <a:r>
              <a:rPr lang="lv-LV" sz="2200" dirty="0">
                <a:latin typeface="PF Square Sans Pro" pitchFamily="34"/>
              </a:rPr>
              <a:t>. sniegtie galvojumi) no latiem konvertējami uz eiro pēc oficiālā kursa un EIKL noteiktajiem noapaļošanas principiem</a:t>
            </a:r>
          </a:p>
        </p:txBody>
      </p:sp>
    </p:spTree>
    <p:extLst>
      <p:ext uri="{BB962C8B-B14F-4D97-AF65-F5344CB8AC3E}">
        <p14:creationId xmlns:p14="http://schemas.microsoft.com/office/powerpoint/2010/main" val="773707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31528"/>
            <a:ext cx="10969920" cy="627864"/>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en-US" dirty="0" err="1">
                <a:latin typeface="PF Square Sans Pro Medium" pitchFamily="34"/>
              </a:rPr>
              <a:t>Pašvaldības</a:t>
            </a:r>
            <a:r>
              <a:rPr lang="en-US" dirty="0">
                <a:latin typeface="PF Square Sans Pro Medium" pitchFamily="34"/>
              </a:rPr>
              <a:t> </a:t>
            </a:r>
            <a:r>
              <a:rPr lang="en-US" dirty="0" err="1">
                <a:latin typeface="PF Square Sans Pro Medium" pitchFamily="34"/>
              </a:rPr>
              <a:t>budžets</a:t>
            </a:r>
            <a:r>
              <a:rPr lang="en-US" dirty="0">
                <a:latin typeface="PF Square Sans Pro Medium" pitchFamily="34"/>
              </a:rPr>
              <a:t> </a:t>
            </a: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Nekustamā īpašuma nodokļa ieņēmumu prognoze 2014.gadam Finanšu ministrijai iesniedzama līdz 2013.gada 7.augustam (latos</a:t>
            </a:r>
            <a:r>
              <a:rPr lang="lv-LV" sz="2200" dirty="0" smtClean="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Pašvaldība, sagatavojot gada pārskatu par eiro ieviešanas gadu, iepriekšējā gada (pirms eiro ieviešanas) skaitlisko informāciju pārrēķina uz eiro, ievērojot oficiālo </a:t>
            </a:r>
            <a:r>
              <a:rPr lang="lv-LV" sz="2200" dirty="0" smtClean="0">
                <a:latin typeface="PF Square Sans Pro" pitchFamily="34"/>
              </a:rPr>
              <a:t>pārejas kursu </a:t>
            </a:r>
            <a:r>
              <a:rPr lang="lv-LV" sz="2200" dirty="0">
                <a:latin typeface="PF Square Sans Pro" pitchFamily="34"/>
              </a:rPr>
              <a:t>un EIKL noteiktos noapaļošanas principus.</a:t>
            </a:r>
          </a:p>
        </p:txBody>
      </p:sp>
    </p:spTree>
    <p:extLst>
      <p:ext uri="{BB962C8B-B14F-4D97-AF65-F5344CB8AC3E}">
        <p14:creationId xmlns:p14="http://schemas.microsoft.com/office/powerpoint/2010/main" val="116490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Nodokļu </a:t>
            </a:r>
            <a:r>
              <a:rPr lang="lv-LV" dirty="0" smtClean="0">
                <a:latin typeface="PF Square Sans Pro Medium" pitchFamily="34"/>
              </a:rPr>
              <a:t>jautājumi</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b="1" dirty="0" err="1">
                <a:latin typeface="PF Square Sans Pro" pitchFamily="34"/>
              </a:rPr>
              <a:t>Robežšķirtne</a:t>
            </a:r>
            <a:r>
              <a:rPr lang="lv-LV" sz="2200" b="1" dirty="0">
                <a:latin typeface="PF Square Sans Pro" pitchFamily="34"/>
              </a:rPr>
              <a:t> – diena, ar kuru tiek ieviests </a:t>
            </a:r>
            <a:r>
              <a:rPr lang="lv-LV" sz="2200" b="1" dirty="0" smtClean="0">
                <a:latin typeface="PF Square Sans Pro" pitchFamily="34"/>
              </a:rPr>
              <a:t>eiro</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Sākot ar eiro ieviešanas dienu, nodokļi (arī nodokļu avansa maksājumi), nodevas un citi nodokļu jomā noteiktie maksājumi aprēķināmi un maksājami eiro</a:t>
            </a:r>
            <a:r>
              <a:rPr lang="lv-LV" sz="2200" dirty="0" smtClean="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Nekustamā īpašuma kadastrālā vērtība, sākot ar eiro ieviešanas dienu, tiek izteikta eiro; līdz tam – </a:t>
            </a:r>
            <a:r>
              <a:rPr lang="lv-LV" sz="2200" dirty="0" smtClean="0">
                <a:latin typeface="PF Square Sans Pro" pitchFamily="34"/>
              </a:rPr>
              <a:t>latos.</a:t>
            </a:r>
            <a:r>
              <a:rPr lang="lv-LV" sz="2200" dirty="0">
                <a:latin typeface="PF Square Sans Pro" pitchFamily="34"/>
              </a:rPr>
              <a:t> </a:t>
            </a:r>
            <a:endParaRPr lang="lv-LV" sz="2200"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Nekustamā īpašuma nodokļa (NĪN) maksāšanas paziņojumā par 2014.gadam aprēķinātais NĪN – </a:t>
            </a:r>
            <a:r>
              <a:rPr lang="lv-LV" sz="2200" dirty="0" smtClean="0">
                <a:latin typeface="PF Square Sans Pro" pitchFamily="34"/>
              </a:rPr>
              <a:t>eiro. </a:t>
            </a:r>
            <a:endParaRPr lang="lv-LV" sz="2200" dirty="0">
              <a:latin typeface="PF Square Sans Pro" pitchFamily="34"/>
            </a:endParaRPr>
          </a:p>
        </p:txBody>
      </p:sp>
    </p:spTree>
    <p:extLst>
      <p:ext uri="{BB962C8B-B14F-4D97-AF65-F5344CB8AC3E}">
        <p14:creationId xmlns:p14="http://schemas.microsoft.com/office/powerpoint/2010/main" val="1223152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smtClean="0">
                <a:latin typeface="PF Square Sans Pro Medium" pitchFamily="34"/>
              </a:rPr>
              <a:t>Valūtas nomaiņas pamatprincipi</a:t>
            </a:r>
            <a:endParaRPr lang="en-US" dirty="0">
              <a:latin typeface="PF Square Sans Pro Medium" pitchFamily="34"/>
            </a:endParaRPr>
          </a:p>
        </p:txBody>
      </p:sp>
      <p:sp>
        <p:nvSpPr>
          <p:cNvPr id="4" name="Content Placeholder 2"/>
          <p:cNvSpPr txBox="1">
            <a:spLocks/>
          </p:cNvSpPr>
          <p:nvPr/>
        </p:nvSpPr>
        <p:spPr>
          <a:xfrm>
            <a:off x="457200" y="1139290"/>
            <a:ext cx="11613876" cy="4986873"/>
          </a:xfrm>
          <a:prstGeom prst="rect">
            <a:avLst/>
          </a:prstGeom>
        </p:spPr>
        <p:txBody>
          <a:bodyPr rtlCol="0">
            <a:normAutofit fontScale="92500" lnSpcReduction="20000"/>
          </a:bodyPr>
          <a:lstStyle>
            <a:lvl1pPr marL="342720" marR="0" indent="-342720" algn="l" rtl="0" hangingPunct="0">
              <a:lnSpc>
                <a:spcPct val="102000"/>
              </a:lnSpc>
              <a:spcBef>
                <a:spcPts val="0"/>
              </a:spcBef>
              <a:spcAft>
                <a:spcPts val="1287"/>
              </a:spcAft>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x-none" sz="2900" b="0" i="0" u="none" strike="noStrike" baseline="0">
                <a:ln>
                  <a:noFill/>
                </a:ln>
                <a:solidFill>
                  <a:srgbClr val="4C4C4C"/>
                </a:solidFill>
                <a:latin typeface="Calibri" pitchFamily="34"/>
                <a:ea typeface="SimSun" pitchFamily="2"/>
              </a:defRPr>
            </a:lvl1pPr>
          </a:lstStyle>
          <a:p>
            <a:pPr marL="0" indent="0" hangingPunct="1">
              <a:spcAft>
                <a:spcPts val="0"/>
              </a:spcAft>
              <a:buFont typeface="Arial" pitchFamily="34" charset="0"/>
              <a:buNone/>
              <a:defRPr/>
            </a:pPr>
            <a:r>
              <a:rPr lang="lv-LV" sz="2600" kern="0" dirty="0" smtClean="0">
                <a:solidFill>
                  <a:schemeClr val="tx1">
                    <a:lumMod val="75000"/>
                    <a:lumOff val="25000"/>
                  </a:schemeClr>
                </a:solidFill>
                <a:latin typeface="+mn-lt"/>
              </a:rPr>
              <a:t>Latu konvertācija uz eiro tiks veikta pēc Eiropas Savienības Padomes noteiktā maiņas kursa </a:t>
            </a:r>
          </a:p>
          <a:p>
            <a:pPr marL="0" indent="0" hangingPunct="1">
              <a:spcAft>
                <a:spcPts val="0"/>
              </a:spcAft>
              <a:buFont typeface="Arial" pitchFamily="34" charset="0"/>
              <a:buNone/>
              <a:defRPr/>
            </a:pPr>
            <a:r>
              <a:rPr lang="lv-LV" sz="2600" kern="0" dirty="0" smtClean="0">
                <a:solidFill>
                  <a:schemeClr val="tx1">
                    <a:lumMod val="75000"/>
                    <a:lumOff val="25000"/>
                  </a:schemeClr>
                </a:solidFill>
                <a:latin typeface="+mn-lt"/>
              </a:rPr>
              <a:t>(</a:t>
            </a:r>
            <a:r>
              <a:rPr lang="lv-LV" sz="2600" i="1" kern="0" dirty="0" smtClean="0">
                <a:solidFill>
                  <a:schemeClr val="tx1">
                    <a:lumMod val="75000"/>
                    <a:lumOff val="25000"/>
                  </a:schemeClr>
                </a:solidFill>
                <a:latin typeface="+mn-lt"/>
              </a:rPr>
              <a:t>turpmāk – oficiālais maiņas kurss</a:t>
            </a:r>
            <a:r>
              <a:rPr lang="lv-LV" sz="2600" kern="0" dirty="0" smtClean="0">
                <a:solidFill>
                  <a:schemeClr val="tx1">
                    <a:lumMod val="75000"/>
                    <a:lumOff val="25000"/>
                  </a:schemeClr>
                </a:solidFill>
                <a:latin typeface="+mn-lt"/>
              </a:rPr>
              <a:t>), noapaļojot līdz veseliem eiro centiem:</a:t>
            </a:r>
          </a:p>
          <a:p>
            <a:pPr marL="0" indent="0" hangingPunct="1">
              <a:spcAft>
                <a:spcPts val="0"/>
              </a:spcAft>
              <a:buFont typeface="Arial" pitchFamily="34" charset="0"/>
              <a:buNone/>
              <a:defRPr/>
            </a:pPr>
            <a:r>
              <a:rPr lang="lv-LV" sz="2600" kern="0" dirty="0" smtClean="0">
                <a:solidFill>
                  <a:schemeClr val="tx1">
                    <a:lumMod val="75000"/>
                    <a:lumOff val="25000"/>
                  </a:schemeClr>
                </a:solidFill>
                <a:latin typeface="+mn-lt"/>
              </a:rPr>
              <a:t>	– ja trešā zīme aiz komata 0-4, tad centa vērtība nemainās; </a:t>
            </a:r>
          </a:p>
          <a:p>
            <a:pPr marL="900113" indent="-900113" hangingPunct="1">
              <a:spcAft>
                <a:spcPts val="0"/>
              </a:spcAft>
              <a:buFont typeface="Arial" pitchFamily="34" charset="0"/>
              <a:buNone/>
              <a:defRPr/>
            </a:pPr>
            <a:r>
              <a:rPr lang="lv-LV" sz="2600" kern="0" dirty="0" smtClean="0">
                <a:solidFill>
                  <a:schemeClr val="tx1">
                    <a:lumMod val="75000"/>
                    <a:lumOff val="25000"/>
                  </a:schemeClr>
                </a:solidFill>
                <a:latin typeface="+mn-lt"/>
              </a:rPr>
              <a:t>	– ja trešā zīme aiz komata 5-9, tad uz augšu.</a:t>
            </a:r>
          </a:p>
          <a:p>
            <a:pPr marL="900113" indent="-900113" hangingPunct="1">
              <a:spcAft>
                <a:spcPts val="0"/>
              </a:spcAft>
              <a:buFont typeface="Arial" charset="0"/>
              <a:buNone/>
              <a:defRPr/>
            </a:pPr>
            <a:r>
              <a:rPr lang="lv-LV" sz="2600" i="1" kern="0" dirty="0" smtClean="0">
                <a:solidFill>
                  <a:schemeClr val="tx1">
                    <a:lumMod val="75000"/>
                    <a:lumOff val="25000"/>
                  </a:schemeClr>
                </a:solidFill>
                <a:latin typeface="+mn-lt"/>
              </a:rPr>
              <a:t>Naudas summas latos dala ar 0,702804.</a:t>
            </a:r>
          </a:p>
          <a:p>
            <a:pPr marL="900113" indent="-900113" hangingPunct="1">
              <a:spcAft>
                <a:spcPts val="0"/>
              </a:spcAft>
              <a:buFont typeface="Arial" charset="0"/>
              <a:buNone/>
              <a:defRPr/>
            </a:pPr>
            <a:endParaRPr lang="lv-LV" sz="2600" b="1" i="1" kern="0" dirty="0" smtClean="0">
              <a:solidFill>
                <a:schemeClr val="tx1">
                  <a:lumMod val="75000"/>
                  <a:lumOff val="25000"/>
                </a:schemeClr>
              </a:solidFill>
              <a:latin typeface="+mn-lt"/>
            </a:endParaRPr>
          </a:p>
          <a:p>
            <a:pPr>
              <a:spcAft>
                <a:spcPts val="0"/>
              </a:spcAft>
              <a:defRPr/>
            </a:pPr>
            <a:r>
              <a:rPr lang="lv-LV" sz="2600" b="1" i="1" kern="0" dirty="0" smtClean="0">
                <a:solidFill>
                  <a:schemeClr val="tx1">
                    <a:lumMod val="75000"/>
                    <a:lumOff val="25000"/>
                  </a:schemeClr>
                </a:solidFill>
                <a:latin typeface="+mn-lt"/>
              </a:rPr>
              <a:t>Piemēram,  </a:t>
            </a:r>
          </a:p>
          <a:p>
            <a:pPr>
              <a:spcAft>
                <a:spcPts val="0"/>
              </a:spcAft>
              <a:defRPr/>
            </a:pPr>
            <a:r>
              <a:rPr lang="lv-LV" sz="2600" kern="0" dirty="0" smtClean="0">
                <a:solidFill>
                  <a:schemeClr val="tx1">
                    <a:lumMod val="75000"/>
                    <a:lumOff val="25000"/>
                  </a:schemeClr>
                </a:solidFill>
                <a:latin typeface="+mn-lt"/>
              </a:rPr>
              <a:t>5,37 Ls = 7,64</a:t>
            </a:r>
            <a:r>
              <a:rPr lang="lv-LV" sz="2600" b="1" kern="0" dirty="0" smtClean="0">
                <a:solidFill>
                  <a:schemeClr val="tx1">
                    <a:lumMod val="75000"/>
                    <a:lumOff val="25000"/>
                  </a:schemeClr>
                </a:solidFill>
                <a:latin typeface="+mn-lt"/>
              </a:rPr>
              <a:t>0</a:t>
            </a:r>
            <a:r>
              <a:rPr lang="lv-LV" sz="2600" kern="0" dirty="0" smtClean="0">
                <a:solidFill>
                  <a:schemeClr val="tx1">
                    <a:lumMod val="75000"/>
                    <a:lumOff val="25000"/>
                  </a:schemeClr>
                </a:solidFill>
                <a:latin typeface="+mn-lt"/>
              </a:rPr>
              <a:t>82162309833 = 7,64 EUR</a:t>
            </a:r>
            <a:endParaRPr lang="en-US" sz="2600" kern="0" dirty="0" smtClean="0">
              <a:solidFill>
                <a:schemeClr val="tx1">
                  <a:lumMod val="75000"/>
                  <a:lumOff val="25000"/>
                </a:schemeClr>
              </a:solidFill>
              <a:latin typeface="+mn-lt"/>
            </a:endParaRPr>
          </a:p>
          <a:p>
            <a:pPr>
              <a:spcAft>
                <a:spcPts val="0"/>
              </a:spcAft>
              <a:defRPr/>
            </a:pPr>
            <a:r>
              <a:rPr lang="lv-LV" sz="2600" kern="0" dirty="0" smtClean="0">
                <a:solidFill>
                  <a:schemeClr val="tx1">
                    <a:lumMod val="75000"/>
                    <a:lumOff val="25000"/>
                  </a:schemeClr>
                </a:solidFill>
                <a:latin typeface="+mn-lt"/>
              </a:rPr>
              <a:t>5,36 Ls = 7,62</a:t>
            </a:r>
            <a:r>
              <a:rPr lang="lv-LV" sz="2600" b="1" kern="0" dirty="0" smtClean="0">
                <a:solidFill>
                  <a:schemeClr val="tx1">
                    <a:lumMod val="75000"/>
                    <a:lumOff val="25000"/>
                  </a:schemeClr>
                </a:solidFill>
                <a:latin typeface="+mn-lt"/>
              </a:rPr>
              <a:t>6</a:t>
            </a:r>
            <a:r>
              <a:rPr lang="lv-LV" sz="2600" kern="0" dirty="0" smtClean="0">
                <a:solidFill>
                  <a:schemeClr val="tx1">
                    <a:lumMod val="75000"/>
                    <a:lumOff val="25000"/>
                  </a:schemeClr>
                </a:solidFill>
                <a:latin typeface="+mn-lt"/>
              </a:rPr>
              <a:t>59290499200 = 7,63 EUR</a:t>
            </a:r>
          </a:p>
          <a:p>
            <a:pPr>
              <a:spcAft>
                <a:spcPts val="0"/>
              </a:spcAft>
              <a:defRPr/>
            </a:pPr>
            <a:endParaRPr lang="en-US" sz="2600" kern="0" dirty="0" smtClean="0">
              <a:solidFill>
                <a:schemeClr val="tx1">
                  <a:lumMod val="75000"/>
                  <a:lumOff val="25000"/>
                </a:schemeClr>
              </a:solidFill>
              <a:latin typeface="+mn-lt"/>
            </a:endParaRPr>
          </a:p>
          <a:p>
            <a:pPr>
              <a:spcAft>
                <a:spcPts val="0"/>
              </a:spcAft>
              <a:defRPr/>
            </a:pPr>
            <a:r>
              <a:rPr lang="lv-LV" sz="2600" kern="0" dirty="0" smtClean="0">
                <a:solidFill>
                  <a:schemeClr val="tx1">
                    <a:lumMod val="75000"/>
                    <a:lumOff val="25000"/>
                  </a:schemeClr>
                </a:solidFill>
                <a:latin typeface="+mn-lt"/>
              </a:rPr>
              <a:t>Tik pat zīmju, cik ir latu tarifam, tik pat zīmju būs arī tarifam eiro: </a:t>
            </a:r>
            <a:endParaRPr lang="en-US" sz="2600" kern="0" dirty="0" smtClean="0">
              <a:solidFill>
                <a:schemeClr val="tx1">
                  <a:lumMod val="75000"/>
                  <a:lumOff val="25000"/>
                </a:schemeClr>
              </a:solidFill>
              <a:latin typeface="+mn-lt"/>
            </a:endParaRPr>
          </a:p>
          <a:p>
            <a:pPr marL="0" indent="0">
              <a:spcAft>
                <a:spcPts val="0"/>
              </a:spcAft>
              <a:buFont typeface="Arial" charset="0"/>
              <a:buNone/>
              <a:defRPr/>
            </a:pPr>
            <a:r>
              <a:rPr lang="lv-LV" sz="2600" kern="0" dirty="0" smtClean="0">
                <a:solidFill>
                  <a:schemeClr val="tx1">
                    <a:lumMod val="75000"/>
                    <a:lumOff val="25000"/>
                  </a:schemeClr>
                </a:solidFill>
                <a:latin typeface="+mn-lt"/>
              </a:rPr>
              <a:t>0,0818 Ls = 0,1163</a:t>
            </a:r>
            <a:r>
              <a:rPr lang="lv-LV" sz="2600" b="1" kern="0" dirty="0" smtClean="0">
                <a:solidFill>
                  <a:schemeClr val="tx1">
                    <a:lumMod val="75000"/>
                    <a:lumOff val="25000"/>
                  </a:schemeClr>
                </a:solidFill>
                <a:latin typeface="+mn-lt"/>
              </a:rPr>
              <a:t>9</a:t>
            </a:r>
            <a:r>
              <a:rPr lang="lv-LV" sz="2600" kern="0" dirty="0" smtClean="0">
                <a:solidFill>
                  <a:schemeClr val="tx1">
                    <a:lumMod val="75000"/>
                    <a:lumOff val="25000"/>
                  </a:schemeClr>
                </a:solidFill>
                <a:latin typeface="+mn-lt"/>
              </a:rPr>
              <a:t>09141 = 0,1164 EUR</a:t>
            </a:r>
            <a:endParaRPr lang="en-US" sz="2600" kern="0" dirty="0" smtClean="0">
              <a:solidFill>
                <a:schemeClr val="tx1">
                  <a:lumMod val="75000"/>
                  <a:lumOff val="25000"/>
                </a:schemeClr>
              </a:solidFill>
              <a:latin typeface="+mn-lt"/>
            </a:endParaRPr>
          </a:p>
          <a:p>
            <a:pPr marL="900113" indent="-900113" hangingPunct="1">
              <a:spcAft>
                <a:spcPts val="0"/>
              </a:spcAft>
              <a:buFont typeface="Arial" pitchFamily="34" charset="0"/>
              <a:buNone/>
              <a:defRPr/>
            </a:pPr>
            <a:endParaRPr lang="lv-LV" sz="2600" kern="0" dirty="0" smtClean="0">
              <a:solidFill>
                <a:schemeClr val="tx1">
                  <a:lumMod val="75000"/>
                  <a:lumOff val="25000"/>
                </a:schemeClr>
              </a:solidFill>
              <a:latin typeface="+mn-lt"/>
            </a:endParaRPr>
          </a:p>
          <a:p>
            <a:pPr marL="0" indent="0" hangingPunct="1">
              <a:spcAft>
                <a:spcPts val="0"/>
              </a:spcAft>
              <a:buFont typeface="Arial" pitchFamily="34" charset="0"/>
              <a:buNone/>
              <a:defRPr/>
            </a:pPr>
            <a:r>
              <a:rPr lang="lv-LV" sz="2600" kern="0" dirty="0" smtClean="0">
                <a:solidFill>
                  <a:schemeClr val="tx1">
                    <a:lumMod val="75000"/>
                    <a:lumOff val="25000"/>
                  </a:schemeClr>
                </a:solidFill>
                <a:latin typeface="+mn-lt"/>
              </a:rPr>
              <a:t>Jānodrošina grāmatvedības uzskaites nepārtrauktība un vērtību konvertācijas procesa izsekojamība.</a:t>
            </a:r>
          </a:p>
          <a:p>
            <a:pPr marL="900113" indent="-900113" hangingPunct="1">
              <a:spcAft>
                <a:spcPts val="0"/>
              </a:spcAft>
              <a:buFont typeface="Arial" pitchFamily="34" charset="0"/>
              <a:buNone/>
              <a:defRPr/>
            </a:pPr>
            <a:endParaRPr lang="lv-LV" sz="2000" kern="0" dirty="0" smtClean="0">
              <a:solidFill>
                <a:schemeClr val="tx2"/>
              </a:solidFill>
            </a:endParaRPr>
          </a:p>
        </p:txBody>
      </p:sp>
    </p:spTree>
    <p:extLst>
      <p:ext uri="{BB962C8B-B14F-4D97-AF65-F5344CB8AC3E}">
        <p14:creationId xmlns:p14="http://schemas.microsoft.com/office/powerpoint/2010/main" val="2575816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Nodokļu </a:t>
            </a:r>
            <a:r>
              <a:rPr lang="lv-LV" dirty="0" smtClean="0">
                <a:latin typeface="PF Square Sans Pro Medium" pitchFamily="34"/>
              </a:rPr>
              <a:t>jautājumi</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Par periodu, kurā maksāšanas līdzeklis ir lats (latu periods), visi nodokļu aprēķini un arī vēlāk </a:t>
            </a:r>
            <a:r>
              <a:rPr lang="lv-LV" sz="2200" dirty="0" smtClean="0">
                <a:latin typeface="PF Square Sans Pro" pitchFamily="34"/>
              </a:rPr>
              <a:t>eiro </a:t>
            </a:r>
            <a:r>
              <a:rPr lang="lv-LV" sz="2200" dirty="0">
                <a:latin typeface="PF Square Sans Pro" pitchFamily="34"/>
              </a:rPr>
              <a:t>apgrozības periodā veiktie nodokļu pārrēķini neatkarīgi no tā, vai to veic nodokļu maksātājs vai nodokļu administrācija, ir veicami latos</a:t>
            </a:r>
            <a:r>
              <a:rPr lang="lv-LV" sz="2200" dirty="0" smtClean="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Latu perioda nodokļu, neatkarīgi no tā, kad ir veikti šie nodokļu aprēķini, maksājumi, sākot ar </a:t>
            </a:r>
            <a:r>
              <a:rPr lang="lv-LV" sz="2200" dirty="0" smtClean="0">
                <a:latin typeface="PF Square Sans Pro" pitchFamily="34"/>
              </a:rPr>
              <a:t>eiro </a:t>
            </a:r>
            <a:r>
              <a:rPr lang="lv-LV" sz="2200" dirty="0">
                <a:latin typeface="PF Square Sans Pro" pitchFamily="34"/>
              </a:rPr>
              <a:t>ieviešanas dienu, tiks veikti eiro, konvertējot aprēķināto nodokli pēc oficiālā maiņas kursa un noteiktajiem matemātiskajiem noapaļošanas principiem. </a:t>
            </a:r>
          </a:p>
        </p:txBody>
      </p:sp>
    </p:spTree>
    <p:extLst>
      <p:ext uri="{BB962C8B-B14F-4D97-AF65-F5344CB8AC3E}">
        <p14:creationId xmlns:p14="http://schemas.microsoft.com/office/powerpoint/2010/main" val="590545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Nodokļu </a:t>
            </a:r>
            <a:r>
              <a:rPr lang="lv-LV" dirty="0" smtClean="0">
                <a:latin typeface="PF Square Sans Pro Medium" pitchFamily="34"/>
              </a:rPr>
              <a:t>jautājumi</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b="1" dirty="0">
                <a:latin typeface="PF Square Sans Pro" pitchFamily="34"/>
              </a:rPr>
              <a:t>NĪN maksāšanas paziņojuma par taksācijas periodu, kurā maksāšanas līdzeklis ir lats, </a:t>
            </a:r>
            <a:r>
              <a:rPr lang="lv-LV" sz="2200" b="1" dirty="0" smtClean="0">
                <a:latin typeface="PF Square Sans Pro" pitchFamily="34"/>
              </a:rPr>
              <a:t>labojumi/precizējumi</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b="1"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Izsūtītajā NĪN maksāšanas paziņojumā konstatētās kļūdas labojumu 3 gadu periodā (periodā, kurā ir tiesības precizēt nodokļa aprēķinu) izdara tajā valūtā, kura bija maksāšanas līdzeklis taksācijas periodā, uz kuru attiecas kļūdainais maksāšanas paziņojums</a:t>
            </a:r>
            <a:r>
              <a:rPr lang="lv-LV" sz="2200" dirty="0" smtClean="0">
                <a:latin typeface="PF Square Sans Pro" pitchFamily="34"/>
              </a:rPr>
              <a:t>.</a:t>
            </a:r>
          </a:p>
          <a:p>
            <a:pPr marL="361260" lvl="0" indent="-34290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Ja labojuma rezultātā nodokļa maksātājam ir jāveic maksājums pašvaldības budžetā, latos aprēķinātais piemaksājamais nodoklis tiek konvertēts pēc oficiālā maiņas kursa. Tas pats attiecas arī uz nodokli administrējošo iestādi (pašvaldību), ja tai ir jāveic nodokļa atmaksa.</a:t>
            </a:r>
          </a:p>
        </p:txBody>
      </p:sp>
    </p:spTree>
    <p:extLst>
      <p:ext uri="{BB962C8B-B14F-4D97-AF65-F5344CB8AC3E}">
        <p14:creationId xmlns:p14="http://schemas.microsoft.com/office/powerpoint/2010/main" val="1230509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237697"/>
            <a:ext cx="10969920" cy="1215526"/>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en-US" dirty="0" err="1">
                <a:latin typeface="PF Square Sans Pro Medium" pitchFamily="34"/>
              </a:rPr>
              <a:t>Laika</a:t>
            </a:r>
            <a:r>
              <a:rPr lang="en-US" dirty="0">
                <a:latin typeface="PF Square Sans Pro Medium" pitchFamily="34"/>
              </a:rPr>
              <a:t>  </a:t>
            </a:r>
            <a:r>
              <a:rPr lang="en-US" dirty="0" err="1">
                <a:latin typeface="PF Square Sans Pro Medium" pitchFamily="34"/>
              </a:rPr>
              <a:t>grafiks</a:t>
            </a:r>
            <a:r>
              <a:rPr lang="en-US" dirty="0">
                <a:latin typeface="PF Square Sans Pro Medium" pitchFamily="34"/>
              </a:rPr>
              <a:t> </a:t>
            </a:r>
            <a:r>
              <a:rPr lang="en-US" dirty="0" err="1">
                <a:latin typeface="PF Square Sans Pro Medium" pitchFamily="34"/>
              </a:rPr>
              <a:t>pašvaldību</a:t>
            </a:r>
            <a:r>
              <a:rPr lang="en-US" dirty="0">
                <a:latin typeface="PF Square Sans Pro Medium" pitchFamily="34"/>
              </a:rPr>
              <a:t> </a:t>
            </a:r>
            <a:r>
              <a:rPr lang="en-US" dirty="0" err="1">
                <a:latin typeface="PF Square Sans Pro Medium" pitchFamily="34"/>
              </a:rPr>
              <a:t>informāciju</a:t>
            </a:r>
            <a:r>
              <a:rPr lang="en-US" dirty="0">
                <a:latin typeface="PF Square Sans Pro Medium" pitchFamily="34"/>
              </a:rPr>
              <a:t> </a:t>
            </a:r>
            <a:r>
              <a:rPr lang="en-US" dirty="0" err="1">
                <a:latin typeface="PF Square Sans Pro Medium" pitchFamily="34"/>
              </a:rPr>
              <a:t>sistēmu</a:t>
            </a:r>
            <a:r>
              <a:rPr lang="en-US" dirty="0">
                <a:latin typeface="PF Square Sans Pro Medium" pitchFamily="34"/>
              </a:rPr>
              <a:t> </a:t>
            </a:r>
            <a:r>
              <a:rPr lang="en-US" dirty="0" err="1">
                <a:latin typeface="PF Square Sans Pro Medium" pitchFamily="34"/>
              </a:rPr>
              <a:t>pielāgošanai</a:t>
            </a:r>
            <a:r>
              <a:rPr lang="en-US" dirty="0">
                <a:latin typeface="PF Square Sans Pro Medium" pitchFamily="34"/>
              </a:rPr>
              <a:t>  </a:t>
            </a:r>
            <a:r>
              <a:rPr lang="en-US" dirty="0" err="1">
                <a:latin typeface="PF Square Sans Pro Medium" pitchFamily="34"/>
              </a:rPr>
              <a:t>eiro</a:t>
            </a:r>
            <a:r>
              <a:rPr lang="en-US" dirty="0">
                <a:latin typeface="PF Square Sans Pro Medium" pitchFamily="34"/>
              </a:rPr>
              <a:t> </a:t>
            </a:r>
            <a:r>
              <a:rPr lang="en-US" dirty="0" err="1">
                <a:latin typeface="PF Square Sans Pro Medium" pitchFamily="34"/>
              </a:rPr>
              <a:t>valūtai</a:t>
            </a:r>
            <a:endParaRPr lang="en-US" dirty="0">
              <a:latin typeface="PF Square Sans Pro Medium" pitchFamily="34"/>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796" y="1556792"/>
            <a:ext cx="1000911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7224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360" y="-27384"/>
            <a:ext cx="12189239" cy="6856199"/>
          </a:xfrm>
          <a:prstGeom prst="rect">
            <a:avLst/>
          </a:prstGeom>
          <a:noFill/>
          <a:ln>
            <a:noFill/>
          </a:ln>
        </p:spPr>
      </p:pic>
      <p:sp>
        <p:nvSpPr>
          <p:cNvPr id="3" name="Title 2"/>
          <p:cNvSpPr txBox="1">
            <a:spLocks noGrp="1"/>
          </p:cNvSpPr>
          <p:nvPr>
            <p:ph type="title" idx="4294967295"/>
          </p:nvPr>
        </p:nvSpPr>
        <p:spPr>
          <a:xfrm>
            <a:off x="4937760" y="2312567"/>
            <a:ext cx="7132320" cy="1641027"/>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sz="5400" b="1" dirty="0" smtClean="0">
                <a:latin typeface="PF Square Sans Pro Medium" pitchFamily="34"/>
              </a:rPr>
              <a:t>Profesionālie semināri novados</a:t>
            </a:r>
            <a:endParaRPr lang="en-US" sz="5400" b="1" dirty="0">
              <a:latin typeface="PF Square Sans Pro Medium" pitchFamily="34"/>
            </a:endParaRPr>
          </a:p>
        </p:txBody>
      </p:sp>
    </p:spTree>
    <p:extLst>
      <p:ext uri="{BB962C8B-B14F-4D97-AF65-F5344CB8AC3E}">
        <p14:creationId xmlns:p14="http://schemas.microsoft.com/office/powerpoint/2010/main" val="3354698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Profesionālie semināri novados</a:t>
            </a:r>
            <a:endParaRPr lang="en-US" dirty="0">
              <a:latin typeface="PF Square Sans Pro Medium" pitchFamily="34"/>
            </a:endParaRPr>
          </a:p>
        </p:txBody>
      </p:sp>
      <p:pic>
        <p:nvPicPr>
          <p:cNvPr id="4" name="Picture 5" descr="C:\Users\mv-kalso\AppData\Local\Microsoft\Windows\Temporary Internet Files\Content.Outlook\DBK3U9Y1\Semināru karte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796" y="1196752"/>
            <a:ext cx="8856984"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267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Profesionālie semināri novados</a:t>
            </a:r>
            <a:endParaRPr lang="en-US" dirty="0">
              <a:latin typeface="PF Square Sans Pro Medium" pitchFamily="34"/>
            </a:endParaRPr>
          </a:p>
        </p:txBody>
      </p:sp>
      <p:sp>
        <p:nvSpPr>
          <p:cNvPr id="5" name="Text Placeholder 4"/>
          <p:cNvSpPr txBox="1">
            <a:spLocks/>
          </p:cNvSpPr>
          <p:nvPr/>
        </p:nvSpPr>
        <p:spPr>
          <a:xfrm>
            <a:off x="621804" y="1268760"/>
            <a:ext cx="5157787" cy="8239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lv-LV" dirty="0" smtClean="0">
                <a:solidFill>
                  <a:schemeClr val="tx1">
                    <a:lumMod val="75000"/>
                    <a:lumOff val="25000"/>
                  </a:schemeClr>
                </a:solidFill>
              </a:rPr>
              <a:t>Programma I</a:t>
            </a:r>
            <a:endParaRPr lang="lv-LV" dirty="0">
              <a:solidFill>
                <a:schemeClr val="tx1">
                  <a:lumMod val="75000"/>
                  <a:lumOff val="25000"/>
                </a:schemeClr>
              </a:solidFill>
            </a:endParaRPr>
          </a:p>
        </p:txBody>
      </p:sp>
      <p:sp>
        <p:nvSpPr>
          <p:cNvPr id="6" name="Content Placeholder 5"/>
          <p:cNvSpPr txBox="1">
            <a:spLocks/>
          </p:cNvSpPr>
          <p:nvPr/>
        </p:nvSpPr>
        <p:spPr>
          <a:xfrm>
            <a:off x="621805" y="1809822"/>
            <a:ext cx="5157786" cy="4165548"/>
          </a:xfrm>
          <a:prstGeom prst="rect">
            <a:avLst/>
          </a:prstGeom>
          <a:noFill/>
          <a:ln>
            <a:noFill/>
          </a:ln>
        </p:spPr>
        <p:txBody>
          <a:bodyPr vert="horz" lIns="0" tIns="0" rIns="0" bIns="0" anchor="t" anchorCtr="0" compatLnSpc="1">
            <a:normAutofit fontScale="85000" lnSpcReduction="20000"/>
          </a:bodyPr>
          <a:lstStyle>
            <a:defPPr marL="342720" marR="0" lvl="0" indent="-342720" algn="l" rtl="0" hangingPunct="0">
              <a:lnSpc>
                <a:spcPct val="102000"/>
              </a:lnSpc>
              <a:spcBef>
                <a:spcPts val="0"/>
              </a:spcBef>
              <a:spcAft>
                <a:spcPts val="1287"/>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x-none" sz="2900" b="0" i="0" u="none" strike="noStrike" baseline="0">
                <a:ln>
                  <a:noFill/>
                </a:ln>
                <a:solidFill>
                  <a:srgbClr val="4C4C4C"/>
                </a:solidFill>
                <a:latin typeface="Calibri" pitchFamily="34"/>
                <a:ea typeface="SimSun" pitchFamily="2"/>
                <a:cs typeface="SimSun" pitchFamily="2"/>
              </a:defRPr>
            </a:defPPr>
            <a:lvl1pPr marL="342720" marR="0" lvl="0" indent="-342720" algn="l" rtl="0" hangingPunct="0">
              <a:lnSpc>
                <a:spcPct val="102000"/>
              </a:lnSpc>
              <a:spcBef>
                <a:spcPts val="0"/>
              </a:spcBef>
              <a:spcAft>
                <a:spcPts val="1287"/>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x-none" sz="2900" b="0" i="0" u="none" strike="noStrike" baseline="0">
                <a:ln>
                  <a:noFill/>
                </a:ln>
                <a:solidFill>
                  <a:srgbClr val="4C4C4C"/>
                </a:solidFill>
                <a:latin typeface="Calibri" pitchFamily="34"/>
                <a:ea typeface="SimSun" pitchFamily="2"/>
                <a:cs typeface="SimSun" pitchFamily="2"/>
              </a:defRPr>
            </a:lvl1pPr>
            <a:lvl2pPr marL="742680" marR="0" lvl="1" indent="-285480" algn="l" rtl="0" hangingPunct="0">
              <a:lnSpc>
                <a:spcPct val="102000"/>
              </a:lnSpc>
              <a:spcBef>
                <a:spcPts val="0"/>
              </a:spcBef>
              <a:spcAft>
                <a:spcPts val="1023"/>
              </a:spcAft>
              <a:buClr>
                <a:srgbClr val="000000"/>
              </a:buClr>
              <a:buSzPct val="100000"/>
              <a:buFont typeface="Times New Roman" pitchFamily="18"/>
              <a:buChar char="–"/>
              <a:tabLst>
                <a:tab pos="742680" algn="l"/>
                <a:tab pos="914040" algn="l"/>
                <a:tab pos="1371240" algn="l"/>
                <a:tab pos="1828439" algn="l"/>
                <a:tab pos="2285640" algn="l"/>
                <a:tab pos="2742840" algn="l"/>
                <a:tab pos="3200040" algn="l"/>
                <a:tab pos="3657240" algn="l"/>
                <a:tab pos="4114440" algn="l"/>
                <a:tab pos="4571639" algn="l"/>
                <a:tab pos="5028840" algn="l"/>
                <a:tab pos="5486040" algn="l"/>
                <a:tab pos="5943240" algn="l"/>
                <a:tab pos="6400440" algn="l"/>
                <a:tab pos="6857639" algn="l"/>
                <a:tab pos="7314840" algn="l"/>
                <a:tab pos="7772040" algn="l"/>
                <a:tab pos="8229240" algn="l"/>
                <a:tab pos="8686440" algn="l"/>
                <a:tab pos="9143640" algn="l"/>
                <a:tab pos="9600840" algn="l"/>
              </a:tabLst>
              <a:defRPr lang="x-none" sz="2500" b="0" i="0" u="none" strike="noStrike" baseline="0">
                <a:ln>
                  <a:noFill/>
                </a:ln>
                <a:solidFill>
                  <a:srgbClr val="4C4C4C"/>
                </a:solidFill>
                <a:latin typeface="Calibri" pitchFamily="34"/>
                <a:ea typeface="SimSun" pitchFamily="2"/>
                <a:cs typeface="SimSun" pitchFamily="2"/>
              </a:defRPr>
            </a:lvl2pPr>
            <a:lvl3pPr marL="1143000" marR="0" lvl="2" indent="-228600" algn="l" rtl="0" hangingPunct="0">
              <a:lnSpc>
                <a:spcPct val="102000"/>
              </a:lnSpc>
              <a:spcBef>
                <a:spcPts val="0"/>
              </a:spcBef>
              <a:spcAft>
                <a:spcPts val="774"/>
              </a:spcAft>
              <a:buClr>
                <a:srgbClr val="000000"/>
              </a:buClr>
              <a:buSzPct val="100000"/>
              <a:buFont typeface="Times New Roman" pitchFamily="18"/>
              <a:buChar char="•"/>
              <a:tabLst>
                <a:tab pos="1143000" algn="l"/>
                <a:tab pos="1371600" algn="l"/>
                <a:tab pos="1828799"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799" algn="l"/>
                <a:tab pos="9143999" algn="l"/>
                <a:tab pos="9601200" algn="l"/>
                <a:tab pos="10058399" algn="l"/>
              </a:tabLst>
              <a:defRPr lang="x-none" sz="2200" b="0" i="0" u="none" strike="noStrike" baseline="0">
                <a:ln>
                  <a:noFill/>
                </a:ln>
                <a:solidFill>
                  <a:srgbClr val="4C4C4C"/>
                </a:solidFill>
                <a:latin typeface="Calibri" pitchFamily="34"/>
                <a:ea typeface="SimSun" pitchFamily="2"/>
                <a:cs typeface="SimSun" pitchFamily="2"/>
              </a:defRPr>
            </a:lvl3pPr>
            <a:lvl4pPr marL="1600199" marR="0" lvl="3" indent="-228600" algn="l" rtl="0" hangingPunct="0">
              <a:lnSpc>
                <a:spcPct val="102000"/>
              </a:lnSpc>
              <a:spcBef>
                <a:spcPts val="0"/>
              </a:spcBef>
              <a:spcAft>
                <a:spcPts val="510"/>
              </a:spcAft>
              <a:buClr>
                <a:srgbClr val="000000"/>
              </a:buClr>
              <a:buSzPct val="100000"/>
              <a:buFont typeface="Times New Roman" pitchFamily="18"/>
              <a:buChar char="–"/>
              <a:tabLst>
                <a:tab pos="1600200" algn="l"/>
                <a:tab pos="1828800" algn="l"/>
                <a:tab pos="2285999"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3999" algn="l"/>
                <a:tab pos="9601199" algn="l"/>
                <a:tab pos="10058400" algn="l"/>
                <a:tab pos="10515599" algn="l"/>
              </a:tabLst>
              <a:defRPr lang="x-none" sz="1800" b="0" i="0" u="none" strike="noStrike" baseline="0">
                <a:ln>
                  <a:noFill/>
                </a:ln>
                <a:solidFill>
                  <a:srgbClr val="4C4C4C"/>
                </a:solidFill>
                <a:latin typeface="Calibri" pitchFamily="34"/>
                <a:ea typeface="SimSun" pitchFamily="2"/>
                <a:cs typeface="SimSun" pitchFamily="2"/>
              </a:defRPr>
            </a:lvl4pPr>
            <a:lvl5pPr marL="2057400" marR="0" lvl="4"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5pPr>
            <a:lvl6pPr marL="2057400" marR="0" lvl="5"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6pPr>
            <a:lvl7pPr marL="2057400" marR="0" lvl="6"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7pPr>
            <a:lvl8pPr marL="2057400" marR="0" lvl="7"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8pPr>
            <a:lvl9pPr marL="2057400" marR="0" lvl="8"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9pPr>
          </a:lstStyle>
          <a:p>
            <a:pPr marL="0"/>
            <a:r>
              <a:rPr lang="lv-LV" kern="0" dirty="0" smtClean="0">
                <a:solidFill>
                  <a:schemeClr val="tx1">
                    <a:lumMod val="75000"/>
                    <a:lumOff val="25000"/>
                  </a:schemeClr>
                </a:solidFill>
              </a:rPr>
              <a:t>10:00-12:00</a:t>
            </a:r>
          </a:p>
          <a:p>
            <a:pPr marL="0"/>
            <a:r>
              <a:rPr lang="lv-LV" sz="1600" kern="0" dirty="0" smtClean="0">
                <a:solidFill>
                  <a:schemeClr val="tx1">
                    <a:lumMod val="75000"/>
                    <a:lumOff val="25000"/>
                  </a:schemeClr>
                </a:solidFill>
              </a:rPr>
              <a:t>Eiro banknotes un monētas; citi </a:t>
            </a:r>
            <a:r>
              <a:rPr lang="lv-LV" sz="1600" b="1" kern="0" dirty="0" smtClean="0">
                <a:solidFill>
                  <a:schemeClr val="tx1">
                    <a:lumMod val="75000"/>
                    <a:lumOff val="25000"/>
                  </a:schemeClr>
                </a:solidFill>
              </a:rPr>
              <a:t>profesionāliem naudas lietotājiem</a:t>
            </a:r>
            <a:r>
              <a:rPr lang="lv-LV" sz="1600" kern="0" dirty="0" smtClean="0">
                <a:solidFill>
                  <a:schemeClr val="tx1">
                    <a:lumMod val="75000"/>
                    <a:lumOff val="25000"/>
                  </a:schemeClr>
                </a:solidFill>
              </a:rPr>
              <a:t> svarīgi ar pāreju uz eiro saistīti jautājumi </a:t>
            </a:r>
          </a:p>
          <a:p>
            <a:pPr marL="0"/>
            <a:r>
              <a:rPr lang="lv-LV" sz="1600" kern="0" dirty="0" smtClean="0">
                <a:solidFill>
                  <a:schemeClr val="tx1">
                    <a:lumMod val="75000"/>
                    <a:lumOff val="25000"/>
                  </a:schemeClr>
                </a:solidFill>
              </a:rPr>
              <a:t>Banknošu dizains, tai skaitā jaunā ES2 sērija; Banknošu drošības pazīmes </a:t>
            </a:r>
          </a:p>
          <a:p>
            <a:pPr marL="0"/>
            <a:r>
              <a:rPr lang="lv-LV" sz="1600" kern="0" dirty="0" smtClean="0">
                <a:solidFill>
                  <a:schemeClr val="tx1">
                    <a:lumMod val="75000"/>
                    <a:lumOff val="25000"/>
                  </a:schemeClr>
                </a:solidFill>
              </a:rPr>
              <a:t>Monētu dizains – kopīgā un nacionālā puse, īpašās apgrozības un jubilejas monētas; Kā noteikt monētu īstumu? </a:t>
            </a:r>
          </a:p>
          <a:p>
            <a:pPr marL="0"/>
            <a:r>
              <a:rPr lang="lv-LV" sz="1600" kern="0" dirty="0" smtClean="0">
                <a:solidFill>
                  <a:schemeClr val="tx1">
                    <a:lumMod val="75000"/>
                    <a:lumOff val="25000"/>
                  </a:schemeClr>
                </a:solidFill>
              </a:rPr>
              <a:t>Jaunās banknošu sērijas (ES2) ieviešana </a:t>
            </a:r>
          </a:p>
          <a:p>
            <a:pPr marL="0"/>
            <a:r>
              <a:rPr lang="lv-LV" sz="1600" kern="0" dirty="0" smtClean="0">
                <a:solidFill>
                  <a:schemeClr val="tx1">
                    <a:lumMod val="75000"/>
                    <a:lumOff val="25000"/>
                  </a:schemeClr>
                </a:solidFill>
              </a:rPr>
              <a:t>Izmaiņas kases aparātu kārtībai, kases aparāta pārprogrammēšana, darījumu kopsummas atspoguļošana rēķinos iedzīvotājiem, lata un eiro vienlaicīgais naudas apgrozības periods </a:t>
            </a:r>
          </a:p>
          <a:p>
            <a:pPr marL="0"/>
            <a:r>
              <a:rPr lang="lv-LV" sz="1600" kern="0" dirty="0" smtClean="0">
                <a:solidFill>
                  <a:schemeClr val="tx1">
                    <a:lumMod val="75000"/>
                    <a:lumOff val="25000"/>
                  </a:schemeClr>
                </a:solidFill>
              </a:rPr>
              <a:t>Izmaiņas cenu norādīšanas kārtībai, praktiski piemēri ar cenu zīmēm, izņēmumi, uzraudzības pasākumi, </a:t>
            </a:r>
            <a:r>
              <a:rPr lang="lv-LV" sz="1600" kern="0" dirty="0" err="1" smtClean="0">
                <a:solidFill>
                  <a:schemeClr val="tx1">
                    <a:lumMod val="75000"/>
                    <a:lumOff val="25000"/>
                  </a:schemeClr>
                </a:solidFill>
              </a:rPr>
              <a:t>godigseiroieviesejs.lv</a:t>
            </a:r>
            <a:r>
              <a:rPr lang="lv-LV" sz="1600" kern="0" dirty="0" smtClean="0">
                <a:solidFill>
                  <a:schemeClr val="tx1">
                    <a:lumMod val="75000"/>
                    <a:lumOff val="25000"/>
                  </a:schemeClr>
                </a:solidFill>
              </a:rPr>
              <a:t> </a:t>
            </a:r>
          </a:p>
          <a:p>
            <a:pPr marL="0"/>
            <a:r>
              <a:rPr lang="lv-LV" sz="1600" kern="0" dirty="0" smtClean="0">
                <a:solidFill>
                  <a:schemeClr val="tx1">
                    <a:lumMod val="75000"/>
                    <a:lumOff val="25000"/>
                  </a:schemeClr>
                </a:solidFill>
              </a:rPr>
              <a:t>Atbildes uz iespējamiem jautājumiem par izmaiņām grāmatvedības un nodokļu jautājumos</a:t>
            </a:r>
            <a:endParaRPr lang="lv-LV" kern="0" dirty="0" smtClean="0">
              <a:solidFill>
                <a:schemeClr val="tx1">
                  <a:lumMod val="75000"/>
                  <a:lumOff val="25000"/>
                </a:schemeClr>
              </a:solidFill>
            </a:endParaRPr>
          </a:p>
        </p:txBody>
      </p:sp>
      <p:sp>
        <p:nvSpPr>
          <p:cNvPr id="7" name="Text Placeholder 6"/>
          <p:cNvSpPr txBox="1">
            <a:spLocks/>
          </p:cNvSpPr>
          <p:nvPr/>
        </p:nvSpPr>
        <p:spPr>
          <a:xfrm>
            <a:off x="6239816" y="1268760"/>
            <a:ext cx="5183188" cy="8239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lv-LV" dirty="0" smtClean="0">
                <a:solidFill>
                  <a:schemeClr val="tx1">
                    <a:lumMod val="75000"/>
                    <a:lumOff val="25000"/>
                  </a:schemeClr>
                </a:solidFill>
              </a:rPr>
              <a:t>Programma II</a:t>
            </a:r>
            <a:endParaRPr lang="lv-LV" dirty="0">
              <a:solidFill>
                <a:schemeClr val="tx1">
                  <a:lumMod val="75000"/>
                  <a:lumOff val="25000"/>
                </a:schemeClr>
              </a:solidFill>
            </a:endParaRPr>
          </a:p>
        </p:txBody>
      </p:sp>
      <p:sp>
        <p:nvSpPr>
          <p:cNvPr id="8" name="Content Placeholder 7"/>
          <p:cNvSpPr txBox="1">
            <a:spLocks/>
          </p:cNvSpPr>
          <p:nvPr/>
        </p:nvSpPr>
        <p:spPr>
          <a:xfrm>
            <a:off x="6239816" y="1809822"/>
            <a:ext cx="5004556" cy="3684588"/>
          </a:xfrm>
          <a:prstGeom prst="rect">
            <a:avLst/>
          </a:prstGeom>
          <a:noFill/>
          <a:ln>
            <a:noFill/>
          </a:ln>
        </p:spPr>
        <p:txBody>
          <a:bodyPr vert="horz" lIns="0" tIns="0" rIns="0" bIns="0" anchor="t" anchorCtr="0" compatLnSpc="1">
            <a:normAutofit fontScale="92500" lnSpcReduction="20000"/>
          </a:bodyPr>
          <a:lstStyle>
            <a:defPPr marL="342720" marR="0" lvl="0" indent="-342720" algn="l" rtl="0" hangingPunct="0">
              <a:lnSpc>
                <a:spcPct val="102000"/>
              </a:lnSpc>
              <a:spcBef>
                <a:spcPts val="0"/>
              </a:spcBef>
              <a:spcAft>
                <a:spcPts val="1287"/>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x-none" sz="2900" b="0" i="0" u="none" strike="noStrike" baseline="0">
                <a:ln>
                  <a:noFill/>
                </a:ln>
                <a:solidFill>
                  <a:srgbClr val="4C4C4C"/>
                </a:solidFill>
                <a:latin typeface="Calibri" pitchFamily="34"/>
                <a:ea typeface="SimSun" pitchFamily="2"/>
                <a:cs typeface="SimSun" pitchFamily="2"/>
              </a:defRPr>
            </a:defPPr>
            <a:lvl1pPr marL="342720" marR="0" lvl="0" indent="-342720" algn="l" rtl="0" hangingPunct="0">
              <a:lnSpc>
                <a:spcPct val="102000"/>
              </a:lnSpc>
              <a:spcBef>
                <a:spcPts val="0"/>
              </a:spcBef>
              <a:spcAft>
                <a:spcPts val="1287"/>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x-none" sz="2900" b="0" i="0" u="none" strike="noStrike" baseline="0">
                <a:ln>
                  <a:noFill/>
                </a:ln>
                <a:solidFill>
                  <a:srgbClr val="4C4C4C"/>
                </a:solidFill>
                <a:latin typeface="Calibri" pitchFamily="34"/>
                <a:ea typeface="SimSun" pitchFamily="2"/>
                <a:cs typeface="SimSun" pitchFamily="2"/>
              </a:defRPr>
            </a:lvl1pPr>
            <a:lvl2pPr marL="742680" marR="0" lvl="1" indent="-285480" algn="l" rtl="0" hangingPunct="0">
              <a:lnSpc>
                <a:spcPct val="102000"/>
              </a:lnSpc>
              <a:spcBef>
                <a:spcPts val="0"/>
              </a:spcBef>
              <a:spcAft>
                <a:spcPts val="1023"/>
              </a:spcAft>
              <a:buClr>
                <a:srgbClr val="000000"/>
              </a:buClr>
              <a:buSzPct val="100000"/>
              <a:buFont typeface="Times New Roman" pitchFamily="18"/>
              <a:buChar char="–"/>
              <a:tabLst>
                <a:tab pos="742680" algn="l"/>
                <a:tab pos="914040" algn="l"/>
                <a:tab pos="1371240" algn="l"/>
                <a:tab pos="1828439" algn="l"/>
                <a:tab pos="2285640" algn="l"/>
                <a:tab pos="2742840" algn="l"/>
                <a:tab pos="3200040" algn="l"/>
                <a:tab pos="3657240" algn="l"/>
                <a:tab pos="4114440" algn="l"/>
                <a:tab pos="4571639" algn="l"/>
                <a:tab pos="5028840" algn="l"/>
                <a:tab pos="5486040" algn="l"/>
                <a:tab pos="5943240" algn="l"/>
                <a:tab pos="6400440" algn="l"/>
                <a:tab pos="6857639" algn="l"/>
                <a:tab pos="7314840" algn="l"/>
                <a:tab pos="7772040" algn="l"/>
                <a:tab pos="8229240" algn="l"/>
                <a:tab pos="8686440" algn="l"/>
                <a:tab pos="9143640" algn="l"/>
                <a:tab pos="9600840" algn="l"/>
              </a:tabLst>
              <a:defRPr lang="x-none" sz="2500" b="0" i="0" u="none" strike="noStrike" baseline="0">
                <a:ln>
                  <a:noFill/>
                </a:ln>
                <a:solidFill>
                  <a:srgbClr val="4C4C4C"/>
                </a:solidFill>
                <a:latin typeface="Calibri" pitchFamily="34"/>
                <a:ea typeface="SimSun" pitchFamily="2"/>
                <a:cs typeface="SimSun" pitchFamily="2"/>
              </a:defRPr>
            </a:lvl2pPr>
            <a:lvl3pPr marL="1143000" marR="0" lvl="2" indent="-228600" algn="l" rtl="0" hangingPunct="0">
              <a:lnSpc>
                <a:spcPct val="102000"/>
              </a:lnSpc>
              <a:spcBef>
                <a:spcPts val="0"/>
              </a:spcBef>
              <a:spcAft>
                <a:spcPts val="774"/>
              </a:spcAft>
              <a:buClr>
                <a:srgbClr val="000000"/>
              </a:buClr>
              <a:buSzPct val="100000"/>
              <a:buFont typeface="Times New Roman" pitchFamily="18"/>
              <a:buChar char="•"/>
              <a:tabLst>
                <a:tab pos="1143000" algn="l"/>
                <a:tab pos="1371600" algn="l"/>
                <a:tab pos="1828799"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799" algn="l"/>
                <a:tab pos="9143999" algn="l"/>
                <a:tab pos="9601200" algn="l"/>
                <a:tab pos="10058399" algn="l"/>
              </a:tabLst>
              <a:defRPr lang="x-none" sz="2200" b="0" i="0" u="none" strike="noStrike" baseline="0">
                <a:ln>
                  <a:noFill/>
                </a:ln>
                <a:solidFill>
                  <a:srgbClr val="4C4C4C"/>
                </a:solidFill>
                <a:latin typeface="Calibri" pitchFamily="34"/>
                <a:ea typeface="SimSun" pitchFamily="2"/>
                <a:cs typeface="SimSun" pitchFamily="2"/>
              </a:defRPr>
            </a:lvl3pPr>
            <a:lvl4pPr marL="1600199" marR="0" lvl="3" indent="-228600" algn="l" rtl="0" hangingPunct="0">
              <a:lnSpc>
                <a:spcPct val="102000"/>
              </a:lnSpc>
              <a:spcBef>
                <a:spcPts val="0"/>
              </a:spcBef>
              <a:spcAft>
                <a:spcPts val="510"/>
              </a:spcAft>
              <a:buClr>
                <a:srgbClr val="000000"/>
              </a:buClr>
              <a:buSzPct val="100000"/>
              <a:buFont typeface="Times New Roman" pitchFamily="18"/>
              <a:buChar char="–"/>
              <a:tabLst>
                <a:tab pos="1600200" algn="l"/>
                <a:tab pos="1828800" algn="l"/>
                <a:tab pos="2285999"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3999" algn="l"/>
                <a:tab pos="9601199" algn="l"/>
                <a:tab pos="10058400" algn="l"/>
                <a:tab pos="10515599" algn="l"/>
              </a:tabLst>
              <a:defRPr lang="x-none" sz="1800" b="0" i="0" u="none" strike="noStrike" baseline="0">
                <a:ln>
                  <a:noFill/>
                </a:ln>
                <a:solidFill>
                  <a:srgbClr val="4C4C4C"/>
                </a:solidFill>
                <a:latin typeface="Calibri" pitchFamily="34"/>
                <a:ea typeface="SimSun" pitchFamily="2"/>
                <a:cs typeface="SimSun" pitchFamily="2"/>
              </a:defRPr>
            </a:lvl4pPr>
            <a:lvl5pPr marL="2057400" marR="0" lvl="4"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5pPr>
            <a:lvl6pPr marL="2057400" marR="0" lvl="5"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6pPr>
            <a:lvl7pPr marL="2057400" marR="0" lvl="6"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7pPr>
            <a:lvl8pPr marL="2057400" marR="0" lvl="7"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8pPr>
            <a:lvl9pPr marL="2057400" marR="0" lvl="8"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9pPr>
          </a:lstStyle>
          <a:p>
            <a:r>
              <a:rPr lang="lv-LV" kern="0" dirty="0" smtClean="0">
                <a:solidFill>
                  <a:schemeClr val="tx1">
                    <a:lumMod val="75000"/>
                    <a:lumOff val="25000"/>
                  </a:schemeClr>
                </a:solidFill>
              </a:rPr>
              <a:t>12:30-13:30</a:t>
            </a:r>
          </a:p>
          <a:p>
            <a:pPr marL="0"/>
            <a:r>
              <a:rPr lang="lv-LV" sz="1600" kern="0" dirty="0" smtClean="0">
                <a:solidFill>
                  <a:schemeClr val="tx1">
                    <a:lumMod val="75000"/>
                    <a:lumOff val="25000"/>
                  </a:schemeClr>
                </a:solidFill>
              </a:rPr>
              <a:t>Ko </a:t>
            </a:r>
            <a:r>
              <a:rPr lang="lv-LV" sz="1600" b="1" kern="0" dirty="0" smtClean="0">
                <a:solidFill>
                  <a:schemeClr val="tx1">
                    <a:lumMod val="75000"/>
                    <a:lumOff val="25000"/>
                  </a:schemeClr>
                </a:solidFill>
              </a:rPr>
              <a:t>katram vērts zināt</a:t>
            </a:r>
            <a:r>
              <a:rPr lang="lv-LV" sz="1600" kern="0" dirty="0" smtClean="0">
                <a:solidFill>
                  <a:schemeClr val="tx1">
                    <a:lumMod val="75000"/>
                    <a:lumOff val="25000"/>
                  </a:schemeClr>
                </a:solidFill>
              </a:rPr>
              <a:t> par pārejas uz eiro norisi? </a:t>
            </a:r>
          </a:p>
          <a:p>
            <a:pPr marL="0"/>
            <a:r>
              <a:rPr lang="lv-LV" sz="1600" kern="0" dirty="0" smtClean="0">
                <a:solidFill>
                  <a:schemeClr val="tx1">
                    <a:lumMod val="75000"/>
                    <a:lumOff val="25000"/>
                  </a:schemeClr>
                </a:solidFill>
              </a:rPr>
              <a:t>Kā samainīt skaidru un bezskaidru naudu ?</a:t>
            </a:r>
          </a:p>
          <a:p>
            <a:pPr marL="0"/>
            <a:r>
              <a:rPr lang="lv-LV" sz="1600" kern="0" dirty="0" smtClean="0">
                <a:solidFill>
                  <a:schemeClr val="tx1">
                    <a:lumMod val="75000"/>
                    <a:lumOff val="25000"/>
                  </a:schemeClr>
                </a:solidFill>
              </a:rPr>
              <a:t>Kas mainīsies norēķinos, izmantojot banku? </a:t>
            </a:r>
          </a:p>
          <a:p>
            <a:pPr marL="0"/>
            <a:r>
              <a:rPr lang="lv-LV" sz="1600" kern="0" dirty="0" smtClean="0">
                <a:solidFill>
                  <a:schemeClr val="tx1">
                    <a:lumMod val="75000"/>
                    <a:lumOff val="25000"/>
                  </a:schemeClr>
                </a:solidFill>
              </a:rPr>
              <a:t>Kas jāzina par kredītiem un noguldījumiem?</a:t>
            </a:r>
          </a:p>
          <a:p>
            <a:pPr marL="0"/>
            <a:r>
              <a:rPr lang="lv-LV" sz="1600" kern="0" dirty="0" smtClean="0">
                <a:solidFill>
                  <a:schemeClr val="tx1">
                    <a:lumMod val="75000"/>
                    <a:lumOff val="25000"/>
                  </a:schemeClr>
                </a:solidFill>
              </a:rPr>
              <a:t>Kas notiks ar ienākumiem (algu, pensiju, pabalstiem)? </a:t>
            </a:r>
          </a:p>
          <a:p>
            <a:pPr marL="0"/>
            <a:r>
              <a:rPr lang="lv-LV" sz="1600" kern="0" dirty="0" smtClean="0">
                <a:solidFill>
                  <a:schemeClr val="tx1">
                    <a:lumMod val="75000"/>
                    <a:lumOff val="25000"/>
                  </a:schemeClr>
                </a:solidFill>
              </a:rPr>
              <a:t>Vai mainīsies cenas? </a:t>
            </a:r>
          </a:p>
          <a:p>
            <a:pPr marL="0"/>
            <a:r>
              <a:rPr lang="lv-LV" sz="1600" kern="0" dirty="0" smtClean="0">
                <a:solidFill>
                  <a:schemeClr val="tx1">
                    <a:lumMod val="75000"/>
                    <a:lumOff val="25000"/>
                  </a:schemeClr>
                </a:solidFill>
              </a:rPr>
              <a:t>Ar ko jārēķinās uzņēmumiem? </a:t>
            </a:r>
          </a:p>
          <a:p>
            <a:pPr marL="0"/>
            <a:r>
              <a:rPr lang="lv-LV" sz="1600" kern="0" dirty="0" smtClean="0">
                <a:solidFill>
                  <a:schemeClr val="tx1">
                    <a:lumMod val="75000"/>
                    <a:lumOff val="25000"/>
                  </a:schemeClr>
                </a:solidFill>
              </a:rPr>
              <a:t>Kā pazīt eiro banknotes un monētas?</a:t>
            </a:r>
          </a:p>
          <a:p>
            <a:pPr marL="0"/>
            <a:r>
              <a:rPr lang="lv-LV" sz="1600" kern="0" dirty="0" smtClean="0">
                <a:solidFill>
                  <a:schemeClr val="tx1">
                    <a:lumMod val="75000"/>
                    <a:lumOff val="25000"/>
                  </a:schemeClr>
                </a:solidFill>
              </a:rPr>
              <a:t>Latvijas eiro monētas </a:t>
            </a:r>
            <a:endParaRPr lang="lv-LV" sz="1600" kern="0" dirty="0">
              <a:solidFill>
                <a:schemeClr val="tx1">
                  <a:lumMod val="75000"/>
                  <a:lumOff val="25000"/>
                </a:schemeClr>
              </a:solidFill>
            </a:endParaRPr>
          </a:p>
        </p:txBody>
      </p:sp>
    </p:spTree>
    <p:extLst>
      <p:ext uri="{BB962C8B-B14F-4D97-AF65-F5344CB8AC3E}">
        <p14:creationId xmlns:p14="http://schemas.microsoft.com/office/powerpoint/2010/main" val="679404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Profesionālie semināri novados</a:t>
            </a:r>
            <a:endParaRPr lang="en-US" dirty="0">
              <a:latin typeface="PF Square Sans Pro Medium" pitchFamily="34"/>
            </a:endParaRPr>
          </a:p>
        </p:txBody>
      </p:sp>
      <p:sp>
        <p:nvSpPr>
          <p:cNvPr id="66" name="Text Placeholder 4"/>
          <p:cNvSpPr txBox="1">
            <a:spLocks/>
          </p:cNvSpPr>
          <p:nvPr/>
        </p:nvSpPr>
        <p:spPr>
          <a:xfrm>
            <a:off x="117748" y="1407448"/>
            <a:ext cx="5157787" cy="8239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lv-LV" dirty="0" smtClean="0">
                <a:solidFill>
                  <a:schemeClr val="tx1">
                    <a:lumMod val="75000"/>
                    <a:lumOff val="25000"/>
                  </a:schemeClr>
                </a:solidFill>
              </a:rPr>
              <a:t>Rīgas reģionā</a:t>
            </a:r>
            <a:endParaRPr lang="lv-LV" dirty="0">
              <a:solidFill>
                <a:schemeClr val="tx1">
                  <a:lumMod val="75000"/>
                  <a:lumOff val="25000"/>
                </a:schemeClr>
              </a:solidFill>
            </a:endParaRPr>
          </a:p>
        </p:txBody>
      </p:sp>
      <p:sp>
        <p:nvSpPr>
          <p:cNvPr id="67" name="Content Placeholder 5"/>
          <p:cNvSpPr txBox="1">
            <a:spLocks/>
          </p:cNvSpPr>
          <p:nvPr/>
        </p:nvSpPr>
        <p:spPr>
          <a:xfrm>
            <a:off x="261764" y="1972755"/>
            <a:ext cx="2345201" cy="2169659"/>
          </a:xfrm>
          <a:prstGeom prst="rect">
            <a:avLst/>
          </a:prstGeom>
          <a:noFill/>
          <a:ln>
            <a:noFill/>
          </a:ln>
        </p:spPr>
        <p:txBody>
          <a:bodyPr vert="horz" lIns="0" tIns="0" rIns="0" bIns="0" anchor="t" anchorCtr="0" compatLnSpc="1"/>
          <a:lstStyle>
            <a:defPPr marL="342720" marR="0" lvl="0" indent="-342720" algn="l" rtl="0" hangingPunct="0">
              <a:lnSpc>
                <a:spcPct val="102000"/>
              </a:lnSpc>
              <a:spcBef>
                <a:spcPts val="0"/>
              </a:spcBef>
              <a:spcAft>
                <a:spcPts val="1287"/>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x-none" sz="2900" b="0" i="0" u="none" strike="noStrike" baseline="0">
                <a:ln>
                  <a:noFill/>
                </a:ln>
                <a:solidFill>
                  <a:srgbClr val="4C4C4C"/>
                </a:solidFill>
                <a:latin typeface="Calibri" pitchFamily="34"/>
                <a:ea typeface="SimSun" pitchFamily="2"/>
                <a:cs typeface="SimSun" pitchFamily="2"/>
              </a:defRPr>
            </a:defPPr>
            <a:lvl1pPr marL="342720" marR="0" lvl="0" indent="-342720" algn="l" rtl="0" hangingPunct="0">
              <a:lnSpc>
                <a:spcPct val="102000"/>
              </a:lnSpc>
              <a:spcBef>
                <a:spcPts val="0"/>
              </a:spcBef>
              <a:spcAft>
                <a:spcPts val="1287"/>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x-none" sz="2900" b="0" i="0" u="none" strike="noStrike" baseline="0">
                <a:ln>
                  <a:noFill/>
                </a:ln>
                <a:solidFill>
                  <a:srgbClr val="4C4C4C"/>
                </a:solidFill>
                <a:latin typeface="Calibri" pitchFamily="34"/>
                <a:ea typeface="SimSun" pitchFamily="2"/>
                <a:cs typeface="SimSun" pitchFamily="2"/>
              </a:defRPr>
            </a:lvl1pPr>
            <a:lvl2pPr marL="742680" marR="0" lvl="1" indent="-285480" algn="l" rtl="0" hangingPunct="0">
              <a:lnSpc>
                <a:spcPct val="102000"/>
              </a:lnSpc>
              <a:spcBef>
                <a:spcPts val="0"/>
              </a:spcBef>
              <a:spcAft>
                <a:spcPts val="1023"/>
              </a:spcAft>
              <a:buClr>
                <a:srgbClr val="000000"/>
              </a:buClr>
              <a:buSzPct val="100000"/>
              <a:buFont typeface="Times New Roman" pitchFamily="18"/>
              <a:buChar char="–"/>
              <a:tabLst>
                <a:tab pos="742680" algn="l"/>
                <a:tab pos="914040" algn="l"/>
                <a:tab pos="1371240" algn="l"/>
                <a:tab pos="1828439" algn="l"/>
                <a:tab pos="2285640" algn="l"/>
                <a:tab pos="2742840" algn="l"/>
                <a:tab pos="3200040" algn="l"/>
                <a:tab pos="3657240" algn="l"/>
                <a:tab pos="4114440" algn="l"/>
                <a:tab pos="4571639" algn="l"/>
                <a:tab pos="5028840" algn="l"/>
                <a:tab pos="5486040" algn="l"/>
                <a:tab pos="5943240" algn="l"/>
                <a:tab pos="6400440" algn="l"/>
                <a:tab pos="6857639" algn="l"/>
                <a:tab pos="7314840" algn="l"/>
                <a:tab pos="7772040" algn="l"/>
                <a:tab pos="8229240" algn="l"/>
                <a:tab pos="8686440" algn="l"/>
                <a:tab pos="9143640" algn="l"/>
                <a:tab pos="9600840" algn="l"/>
              </a:tabLst>
              <a:defRPr lang="x-none" sz="2500" b="0" i="0" u="none" strike="noStrike" baseline="0">
                <a:ln>
                  <a:noFill/>
                </a:ln>
                <a:solidFill>
                  <a:srgbClr val="4C4C4C"/>
                </a:solidFill>
                <a:latin typeface="Calibri" pitchFamily="34"/>
                <a:ea typeface="SimSun" pitchFamily="2"/>
                <a:cs typeface="SimSun" pitchFamily="2"/>
              </a:defRPr>
            </a:lvl2pPr>
            <a:lvl3pPr marL="1143000" marR="0" lvl="2" indent="-228600" algn="l" rtl="0" hangingPunct="0">
              <a:lnSpc>
                <a:spcPct val="102000"/>
              </a:lnSpc>
              <a:spcBef>
                <a:spcPts val="0"/>
              </a:spcBef>
              <a:spcAft>
                <a:spcPts val="774"/>
              </a:spcAft>
              <a:buClr>
                <a:srgbClr val="000000"/>
              </a:buClr>
              <a:buSzPct val="100000"/>
              <a:buFont typeface="Times New Roman" pitchFamily="18"/>
              <a:buChar char="•"/>
              <a:tabLst>
                <a:tab pos="1143000" algn="l"/>
                <a:tab pos="1371600" algn="l"/>
                <a:tab pos="1828799"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799" algn="l"/>
                <a:tab pos="9143999" algn="l"/>
                <a:tab pos="9601200" algn="l"/>
                <a:tab pos="10058399" algn="l"/>
              </a:tabLst>
              <a:defRPr lang="x-none" sz="2200" b="0" i="0" u="none" strike="noStrike" baseline="0">
                <a:ln>
                  <a:noFill/>
                </a:ln>
                <a:solidFill>
                  <a:srgbClr val="4C4C4C"/>
                </a:solidFill>
                <a:latin typeface="Calibri" pitchFamily="34"/>
                <a:ea typeface="SimSun" pitchFamily="2"/>
                <a:cs typeface="SimSun" pitchFamily="2"/>
              </a:defRPr>
            </a:lvl3pPr>
            <a:lvl4pPr marL="1600199" marR="0" lvl="3" indent="-228600" algn="l" rtl="0" hangingPunct="0">
              <a:lnSpc>
                <a:spcPct val="102000"/>
              </a:lnSpc>
              <a:spcBef>
                <a:spcPts val="0"/>
              </a:spcBef>
              <a:spcAft>
                <a:spcPts val="510"/>
              </a:spcAft>
              <a:buClr>
                <a:srgbClr val="000000"/>
              </a:buClr>
              <a:buSzPct val="100000"/>
              <a:buFont typeface="Times New Roman" pitchFamily="18"/>
              <a:buChar char="–"/>
              <a:tabLst>
                <a:tab pos="1600200" algn="l"/>
                <a:tab pos="1828800" algn="l"/>
                <a:tab pos="2285999"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3999" algn="l"/>
                <a:tab pos="9601199" algn="l"/>
                <a:tab pos="10058400" algn="l"/>
                <a:tab pos="10515599" algn="l"/>
              </a:tabLst>
              <a:defRPr lang="x-none" sz="1800" b="0" i="0" u="none" strike="noStrike" baseline="0">
                <a:ln>
                  <a:noFill/>
                </a:ln>
                <a:solidFill>
                  <a:srgbClr val="4C4C4C"/>
                </a:solidFill>
                <a:latin typeface="Calibri" pitchFamily="34"/>
                <a:ea typeface="SimSun" pitchFamily="2"/>
                <a:cs typeface="SimSun" pitchFamily="2"/>
              </a:defRPr>
            </a:lvl4pPr>
            <a:lvl5pPr marL="2057400" marR="0" lvl="4"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5pPr>
            <a:lvl6pPr marL="2057400" marR="0" lvl="5"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6pPr>
            <a:lvl7pPr marL="2057400" marR="0" lvl="6"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7pPr>
            <a:lvl8pPr marL="2057400" marR="0" lvl="7"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8pPr>
            <a:lvl9pPr marL="2057400" marR="0" lvl="8"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9pPr>
          </a:lstStyle>
          <a:p>
            <a:pPr>
              <a:buFont typeface="Arial" pitchFamily="34" charset="0"/>
              <a:buChar char="•"/>
            </a:pPr>
            <a:r>
              <a:rPr lang="lv-LV" sz="1600" kern="0" dirty="0" smtClean="0">
                <a:solidFill>
                  <a:schemeClr val="tx1">
                    <a:lumMod val="75000"/>
                    <a:lumOff val="25000"/>
                  </a:schemeClr>
                </a:solidFill>
              </a:rPr>
              <a:t>24.09. Salacgrīva</a:t>
            </a:r>
          </a:p>
          <a:p>
            <a:pPr>
              <a:buFont typeface="Arial" pitchFamily="34" charset="0"/>
              <a:buChar char="•"/>
            </a:pPr>
            <a:r>
              <a:rPr lang="lv-LV" sz="1600" kern="0" dirty="0" smtClean="0">
                <a:solidFill>
                  <a:schemeClr val="tx1">
                    <a:lumMod val="75000"/>
                    <a:lumOff val="25000"/>
                  </a:schemeClr>
                </a:solidFill>
              </a:rPr>
              <a:t>26.09. Sigulda</a:t>
            </a:r>
          </a:p>
          <a:p>
            <a:pPr>
              <a:buFont typeface="Arial" pitchFamily="34" charset="0"/>
              <a:buChar char="•"/>
            </a:pPr>
            <a:r>
              <a:rPr lang="lv-LV" sz="1600" kern="0" dirty="0" smtClean="0">
                <a:solidFill>
                  <a:schemeClr val="tx1">
                    <a:lumMod val="75000"/>
                    <a:lumOff val="25000"/>
                  </a:schemeClr>
                </a:solidFill>
              </a:rPr>
              <a:t>04.10. Ogre</a:t>
            </a:r>
          </a:p>
          <a:p>
            <a:pPr>
              <a:buFont typeface="Arial" pitchFamily="34" charset="0"/>
              <a:buChar char="•"/>
            </a:pPr>
            <a:r>
              <a:rPr lang="lv-LV" sz="1600" kern="0" dirty="0" smtClean="0">
                <a:solidFill>
                  <a:schemeClr val="tx1">
                    <a:lumMod val="75000"/>
                    <a:lumOff val="25000"/>
                  </a:schemeClr>
                </a:solidFill>
              </a:rPr>
              <a:t>10.10. Tukums</a:t>
            </a:r>
          </a:p>
          <a:p>
            <a:pPr>
              <a:buFont typeface="Arial" pitchFamily="34" charset="0"/>
              <a:buChar char="•"/>
            </a:pPr>
            <a:r>
              <a:rPr lang="lv-LV" sz="1600" kern="0" dirty="0" smtClean="0">
                <a:solidFill>
                  <a:schemeClr val="tx1">
                    <a:lumMod val="75000"/>
                    <a:lumOff val="25000"/>
                  </a:schemeClr>
                </a:solidFill>
              </a:rPr>
              <a:t>26.11. Rīga</a:t>
            </a:r>
          </a:p>
          <a:p>
            <a:pPr>
              <a:buFont typeface="Arial" pitchFamily="34" charset="0"/>
              <a:buChar char="•"/>
            </a:pPr>
            <a:r>
              <a:rPr lang="lv-LV" sz="1600" kern="0" dirty="0" smtClean="0">
                <a:solidFill>
                  <a:schemeClr val="tx1">
                    <a:lumMod val="75000"/>
                    <a:lumOff val="25000"/>
                  </a:schemeClr>
                </a:solidFill>
              </a:rPr>
              <a:t>27.11. Rīga</a:t>
            </a:r>
          </a:p>
          <a:p>
            <a:pPr marL="0" indent="0"/>
            <a:endParaRPr lang="lv-LV" kern="0" dirty="0" smtClean="0">
              <a:solidFill>
                <a:srgbClr val="0070C0"/>
              </a:solidFill>
            </a:endParaRPr>
          </a:p>
        </p:txBody>
      </p:sp>
      <p:sp>
        <p:nvSpPr>
          <p:cNvPr id="68" name="Text Placeholder 4"/>
          <p:cNvSpPr txBox="1">
            <a:spLocks/>
          </p:cNvSpPr>
          <p:nvPr/>
        </p:nvSpPr>
        <p:spPr>
          <a:xfrm>
            <a:off x="1944737" y="2610320"/>
            <a:ext cx="5157787" cy="8239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lv-LV" dirty="0" smtClean="0">
                <a:solidFill>
                  <a:schemeClr val="tx1">
                    <a:lumMod val="75000"/>
                    <a:lumOff val="25000"/>
                  </a:schemeClr>
                </a:solidFill>
              </a:rPr>
              <a:t>Kurzemes reģionā</a:t>
            </a:r>
            <a:endParaRPr lang="lv-LV" dirty="0">
              <a:solidFill>
                <a:schemeClr val="tx1">
                  <a:lumMod val="75000"/>
                  <a:lumOff val="25000"/>
                </a:schemeClr>
              </a:solidFill>
            </a:endParaRPr>
          </a:p>
        </p:txBody>
      </p:sp>
      <p:sp>
        <p:nvSpPr>
          <p:cNvPr id="69" name="Content Placeholder 5"/>
          <p:cNvSpPr txBox="1">
            <a:spLocks/>
          </p:cNvSpPr>
          <p:nvPr/>
        </p:nvSpPr>
        <p:spPr>
          <a:xfrm>
            <a:off x="1974757" y="3131549"/>
            <a:ext cx="2345201" cy="2169659"/>
          </a:xfrm>
          <a:prstGeom prst="rect">
            <a:avLst/>
          </a:prstGeom>
          <a:noFill/>
          <a:ln>
            <a:noFill/>
          </a:ln>
        </p:spPr>
        <p:txBody>
          <a:bodyPr vert="horz" lIns="0" tIns="0" rIns="0" bIns="0" anchor="t" anchorCtr="0" compatLnSpc="1"/>
          <a:lstStyle>
            <a:defPPr marL="342720" marR="0" lvl="0" indent="-342720" algn="l" rtl="0" hangingPunct="0">
              <a:lnSpc>
                <a:spcPct val="102000"/>
              </a:lnSpc>
              <a:spcBef>
                <a:spcPts val="0"/>
              </a:spcBef>
              <a:spcAft>
                <a:spcPts val="1287"/>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x-none" sz="2900" b="0" i="0" u="none" strike="noStrike" baseline="0">
                <a:ln>
                  <a:noFill/>
                </a:ln>
                <a:solidFill>
                  <a:srgbClr val="4C4C4C"/>
                </a:solidFill>
                <a:latin typeface="Calibri" pitchFamily="34"/>
                <a:ea typeface="SimSun" pitchFamily="2"/>
                <a:cs typeface="SimSun" pitchFamily="2"/>
              </a:defRPr>
            </a:defPPr>
            <a:lvl1pPr marL="342720" marR="0" lvl="0" indent="-342720" algn="l" rtl="0" hangingPunct="0">
              <a:lnSpc>
                <a:spcPct val="102000"/>
              </a:lnSpc>
              <a:spcBef>
                <a:spcPts val="0"/>
              </a:spcBef>
              <a:spcAft>
                <a:spcPts val="1287"/>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x-none" sz="2900" b="0" i="0" u="none" strike="noStrike" baseline="0">
                <a:ln>
                  <a:noFill/>
                </a:ln>
                <a:solidFill>
                  <a:srgbClr val="4C4C4C"/>
                </a:solidFill>
                <a:latin typeface="Calibri" pitchFamily="34"/>
                <a:ea typeface="SimSun" pitchFamily="2"/>
                <a:cs typeface="SimSun" pitchFamily="2"/>
              </a:defRPr>
            </a:lvl1pPr>
            <a:lvl2pPr marL="742680" marR="0" lvl="1" indent="-285480" algn="l" rtl="0" hangingPunct="0">
              <a:lnSpc>
                <a:spcPct val="102000"/>
              </a:lnSpc>
              <a:spcBef>
                <a:spcPts val="0"/>
              </a:spcBef>
              <a:spcAft>
                <a:spcPts val="1023"/>
              </a:spcAft>
              <a:buClr>
                <a:srgbClr val="000000"/>
              </a:buClr>
              <a:buSzPct val="100000"/>
              <a:buFont typeface="Times New Roman" pitchFamily="18"/>
              <a:buChar char="–"/>
              <a:tabLst>
                <a:tab pos="742680" algn="l"/>
                <a:tab pos="914040" algn="l"/>
                <a:tab pos="1371240" algn="l"/>
                <a:tab pos="1828439" algn="l"/>
                <a:tab pos="2285640" algn="l"/>
                <a:tab pos="2742840" algn="l"/>
                <a:tab pos="3200040" algn="l"/>
                <a:tab pos="3657240" algn="l"/>
                <a:tab pos="4114440" algn="l"/>
                <a:tab pos="4571639" algn="l"/>
                <a:tab pos="5028840" algn="l"/>
                <a:tab pos="5486040" algn="l"/>
                <a:tab pos="5943240" algn="l"/>
                <a:tab pos="6400440" algn="l"/>
                <a:tab pos="6857639" algn="l"/>
                <a:tab pos="7314840" algn="l"/>
                <a:tab pos="7772040" algn="l"/>
                <a:tab pos="8229240" algn="l"/>
                <a:tab pos="8686440" algn="l"/>
                <a:tab pos="9143640" algn="l"/>
                <a:tab pos="9600840" algn="l"/>
              </a:tabLst>
              <a:defRPr lang="x-none" sz="2500" b="0" i="0" u="none" strike="noStrike" baseline="0">
                <a:ln>
                  <a:noFill/>
                </a:ln>
                <a:solidFill>
                  <a:srgbClr val="4C4C4C"/>
                </a:solidFill>
                <a:latin typeface="Calibri" pitchFamily="34"/>
                <a:ea typeface="SimSun" pitchFamily="2"/>
                <a:cs typeface="SimSun" pitchFamily="2"/>
              </a:defRPr>
            </a:lvl2pPr>
            <a:lvl3pPr marL="1143000" marR="0" lvl="2" indent="-228600" algn="l" rtl="0" hangingPunct="0">
              <a:lnSpc>
                <a:spcPct val="102000"/>
              </a:lnSpc>
              <a:spcBef>
                <a:spcPts val="0"/>
              </a:spcBef>
              <a:spcAft>
                <a:spcPts val="774"/>
              </a:spcAft>
              <a:buClr>
                <a:srgbClr val="000000"/>
              </a:buClr>
              <a:buSzPct val="100000"/>
              <a:buFont typeface="Times New Roman" pitchFamily="18"/>
              <a:buChar char="•"/>
              <a:tabLst>
                <a:tab pos="1143000" algn="l"/>
                <a:tab pos="1371600" algn="l"/>
                <a:tab pos="1828799"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799" algn="l"/>
                <a:tab pos="9143999" algn="l"/>
                <a:tab pos="9601200" algn="l"/>
                <a:tab pos="10058399" algn="l"/>
              </a:tabLst>
              <a:defRPr lang="x-none" sz="2200" b="0" i="0" u="none" strike="noStrike" baseline="0">
                <a:ln>
                  <a:noFill/>
                </a:ln>
                <a:solidFill>
                  <a:srgbClr val="4C4C4C"/>
                </a:solidFill>
                <a:latin typeface="Calibri" pitchFamily="34"/>
                <a:ea typeface="SimSun" pitchFamily="2"/>
                <a:cs typeface="SimSun" pitchFamily="2"/>
              </a:defRPr>
            </a:lvl3pPr>
            <a:lvl4pPr marL="1600199" marR="0" lvl="3" indent="-228600" algn="l" rtl="0" hangingPunct="0">
              <a:lnSpc>
                <a:spcPct val="102000"/>
              </a:lnSpc>
              <a:spcBef>
                <a:spcPts val="0"/>
              </a:spcBef>
              <a:spcAft>
                <a:spcPts val="510"/>
              </a:spcAft>
              <a:buClr>
                <a:srgbClr val="000000"/>
              </a:buClr>
              <a:buSzPct val="100000"/>
              <a:buFont typeface="Times New Roman" pitchFamily="18"/>
              <a:buChar char="–"/>
              <a:tabLst>
                <a:tab pos="1600200" algn="l"/>
                <a:tab pos="1828800" algn="l"/>
                <a:tab pos="2285999"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3999" algn="l"/>
                <a:tab pos="9601199" algn="l"/>
                <a:tab pos="10058400" algn="l"/>
                <a:tab pos="10515599" algn="l"/>
              </a:tabLst>
              <a:defRPr lang="x-none" sz="1800" b="0" i="0" u="none" strike="noStrike" baseline="0">
                <a:ln>
                  <a:noFill/>
                </a:ln>
                <a:solidFill>
                  <a:srgbClr val="4C4C4C"/>
                </a:solidFill>
                <a:latin typeface="Calibri" pitchFamily="34"/>
                <a:ea typeface="SimSun" pitchFamily="2"/>
                <a:cs typeface="SimSun" pitchFamily="2"/>
              </a:defRPr>
            </a:lvl4pPr>
            <a:lvl5pPr marL="2057400" marR="0" lvl="4"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5pPr>
            <a:lvl6pPr marL="2057400" marR="0" lvl="5"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6pPr>
            <a:lvl7pPr marL="2057400" marR="0" lvl="6"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7pPr>
            <a:lvl8pPr marL="2057400" marR="0" lvl="7"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8pPr>
            <a:lvl9pPr marL="2057400" marR="0" lvl="8"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9pPr>
          </a:lstStyle>
          <a:p>
            <a:pPr>
              <a:buFont typeface="Arial" pitchFamily="34" charset="0"/>
              <a:buChar char="•"/>
            </a:pPr>
            <a:r>
              <a:rPr lang="lv-LV" sz="1600" kern="0" dirty="0" smtClean="0">
                <a:solidFill>
                  <a:schemeClr val="tx1">
                    <a:lumMod val="75000"/>
                    <a:lumOff val="25000"/>
                  </a:schemeClr>
                </a:solidFill>
              </a:rPr>
              <a:t>22.10. Talsi</a:t>
            </a:r>
          </a:p>
          <a:p>
            <a:pPr>
              <a:buFont typeface="Arial" pitchFamily="34" charset="0"/>
              <a:buChar char="•"/>
            </a:pPr>
            <a:r>
              <a:rPr lang="lv-LV" sz="1600" kern="0" dirty="0" smtClean="0">
                <a:solidFill>
                  <a:schemeClr val="tx1">
                    <a:lumMod val="75000"/>
                    <a:lumOff val="25000"/>
                  </a:schemeClr>
                </a:solidFill>
              </a:rPr>
              <a:t>23.10. Ventspils</a:t>
            </a:r>
          </a:p>
          <a:p>
            <a:pPr>
              <a:buFont typeface="Arial" pitchFamily="34" charset="0"/>
              <a:buChar char="•"/>
            </a:pPr>
            <a:r>
              <a:rPr lang="lv-LV" sz="1600" kern="0" dirty="0" smtClean="0">
                <a:solidFill>
                  <a:schemeClr val="tx1">
                    <a:lumMod val="75000"/>
                    <a:lumOff val="25000"/>
                  </a:schemeClr>
                </a:solidFill>
              </a:rPr>
              <a:t>24.10. Kuldīga</a:t>
            </a:r>
          </a:p>
          <a:p>
            <a:pPr>
              <a:buFont typeface="Arial" pitchFamily="34" charset="0"/>
              <a:buChar char="•"/>
            </a:pPr>
            <a:r>
              <a:rPr lang="lv-LV" sz="1600" kern="0" dirty="0" smtClean="0">
                <a:solidFill>
                  <a:schemeClr val="tx1">
                    <a:lumMod val="75000"/>
                    <a:lumOff val="25000"/>
                  </a:schemeClr>
                </a:solidFill>
              </a:rPr>
              <a:t>29.10. Saldus</a:t>
            </a:r>
          </a:p>
          <a:p>
            <a:pPr>
              <a:buFont typeface="Arial" pitchFamily="34" charset="0"/>
              <a:buChar char="•"/>
            </a:pPr>
            <a:r>
              <a:rPr lang="lv-LV" sz="1600" kern="0" dirty="0" smtClean="0">
                <a:solidFill>
                  <a:schemeClr val="tx1">
                    <a:lumMod val="75000"/>
                    <a:lumOff val="25000"/>
                  </a:schemeClr>
                </a:solidFill>
              </a:rPr>
              <a:t>30.10. Liepāja</a:t>
            </a:r>
          </a:p>
        </p:txBody>
      </p:sp>
      <p:sp>
        <p:nvSpPr>
          <p:cNvPr id="70" name="Text Placeholder 4"/>
          <p:cNvSpPr txBox="1">
            <a:spLocks/>
          </p:cNvSpPr>
          <p:nvPr/>
        </p:nvSpPr>
        <p:spPr>
          <a:xfrm>
            <a:off x="3607335" y="1407448"/>
            <a:ext cx="4144889" cy="8239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lv-LV" dirty="0" smtClean="0">
                <a:solidFill>
                  <a:schemeClr val="tx1">
                    <a:lumMod val="75000"/>
                    <a:lumOff val="25000"/>
                  </a:schemeClr>
                </a:solidFill>
              </a:rPr>
              <a:t>Latgales reģionā</a:t>
            </a:r>
            <a:endParaRPr lang="lv-LV" dirty="0">
              <a:solidFill>
                <a:schemeClr val="tx1">
                  <a:lumMod val="75000"/>
                  <a:lumOff val="25000"/>
                </a:schemeClr>
              </a:solidFill>
            </a:endParaRPr>
          </a:p>
        </p:txBody>
      </p:sp>
      <p:sp>
        <p:nvSpPr>
          <p:cNvPr id="71" name="Content Placeholder 5"/>
          <p:cNvSpPr txBox="1">
            <a:spLocks/>
          </p:cNvSpPr>
          <p:nvPr/>
        </p:nvSpPr>
        <p:spPr>
          <a:xfrm>
            <a:off x="5179132" y="2051429"/>
            <a:ext cx="2345201" cy="2169659"/>
          </a:xfrm>
          <a:prstGeom prst="rect">
            <a:avLst/>
          </a:prstGeom>
          <a:noFill/>
          <a:ln>
            <a:noFill/>
          </a:ln>
        </p:spPr>
        <p:txBody>
          <a:bodyPr vert="horz" lIns="0" tIns="0" rIns="0" bIns="0" anchor="t" anchorCtr="0" compatLnSpc="1"/>
          <a:lstStyle>
            <a:defPPr marL="342720" marR="0" lvl="0" indent="-342720" algn="l" rtl="0" hangingPunct="0">
              <a:lnSpc>
                <a:spcPct val="102000"/>
              </a:lnSpc>
              <a:spcBef>
                <a:spcPts val="0"/>
              </a:spcBef>
              <a:spcAft>
                <a:spcPts val="1287"/>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x-none" sz="2900" b="0" i="0" u="none" strike="noStrike" baseline="0">
                <a:ln>
                  <a:noFill/>
                </a:ln>
                <a:solidFill>
                  <a:srgbClr val="4C4C4C"/>
                </a:solidFill>
                <a:latin typeface="Calibri" pitchFamily="34"/>
                <a:ea typeface="SimSun" pitchFamily="2"/>
                <a:cs typeface="SimSun" pitchFamily="2"/>
              </a:defRPr>
            </a:defPPr>
            <a:lvl1pPr marL="342720" marR="0" lvl="0" indent="-342720" algn="l" rtl="0" hangingPunct="0">
              <a:lnSpc>
                <a:spcPct val="102000"/>
              </a:lnSpc>
              <a:spcBef>
                <a:spcPts val="0"/>
              </a:spcBef>
              <a:spcAft>
                <a:spcPts val="1287"/>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x-none" sz="2900" b="0" i="0" u="none" strike="noStrike" baseline="0">
                <a:ln>
                  <a:noFill/>
                </a:ln>
                <a:solidFill>
                  <a:srgbClr val="4C4C4C"/>
                </a:solidFill>
                <a:latin typeface="Calibri" pitchFamily="34"/>
                <a:ea typeface="SimSun" pitchFamily="2"/>
                <a:cs typeface="SimSun" pitchFamily="2"/>
              </a:defRPr>
            </a:lvl1pPr>
            <a:lvl2pPr marL="742680" marR="0" lvl="1" indent="-285480" algn="l" rtl="0" hangingPunct="0">
              <a:lnSpc>
                <a:spcPct val="102000"/>
              </a:lnSpc>
              <a:spcBef>
                <a:spcPts val="0"/>
              </a:spcBef>
              <a:spcAft>
                <a:spcPts val="1023"/>
              </a:spcAft>
              <a:buClr>
                <a:srgbClr val="000000"/>
              </a:buClr>
              <a:buSzPct val="100000"/>
              <a:buFont typeface="Times New Roman" pitchFamily="18"/>
              <a:buChar char="–"/>
              <a:tabLst>
                <a:tab pos="742680" algn="l"/>
                <a:tab pos="914040" algn="l"/>
                <a:tab pos="1371240" algn="l"/>
                <a:tab pos="1828439" algn="l"/>
                <a:tab pos="2285640" algn="l"/>
                <a:tab pos="2742840" algn="l"/>
                <a:tab pos="3200040" algn="l"/>
                <a:tab pos="3657240" algn="l"/>
                <a:tab pos="4114440" algn="l"/>
                <a:tab pos="4571639" algn="l"/>
                <a:tab pos="5028840" algn="l"/>
                <a:tab pos="5486040" algn="l"/>
                <a:tab pos="5943240" algn="l"/>
                <a:tab pos="6400440" algn="l"/>
                <a:tab pos="6857639" algn="l"/>
                <a:tab pos="7314840" algn="l"/>
                <a:tab pos="7772040" algn="l"/>
                <a:tab pos="8229240" algn="l"/>
                <a:tab pos="8686440" algn="l"/>
                <a:tab pos="9143640" algn="l"/>
                <a:tab pos="9600840" algn="l"/>
              </a:tabLst>
              <a:defRPr lang="x-none" sz="2500" b="0" i="0" u="none" strike="noStrike" baseline="0">
                <a:ln>
                  <a:noFill/>
                </a:ln>
                <a:solidFill>
                  <a:srgbClr val="4C4C4C"/>
                </a:solidFill>
                <a:latin typeface="Calibri" pitchFamily="34"/>
                <a:ea typeface="SimSun" pitchFamily="2"/>
                <a:cs typeface="SimSun" pitchFamily="2"/>
              </a:defRPr>
            </a:lvl2pPr>
            <a:lvl3pPr marL="1143000" marR="0" lvl="2" indent="-228600" algn="l" rtl="0" hangingPunct="0">
              <a:lnSpc>
                <a:spcPct val="102000"/>
              </a:lnSpc>
              <a:spcBef>
                <a:spcPts val="0"/>
              </a:spcBef>
              <a:spcAft>
                <a:spcPts val="774"/>
              </a:spcAft>
              <a:buClr>
                <a:srgbClr val="000000"/>
              </a:buClr>
              <a:buSzPct val="100000"/>
              <a:buFont typeface="Times New Roman" pitchFamily="18"/>
              <a:buChar char="•"/>
              <a:tabLst>
                <a:tab pos="1143000" algn="l"/>
                <a:tab pos="1371600" algn="l"/>
                <a:tab pos="1828799"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799" algn="l"/>
                <a:tab pos="9143999" algn="l"/>
                <a:tab pos="9601200" algn="l"/>
                <a:tab pos="10058399" algn="l"/>
              </a:tabLst>
              <a:defRPr lang="x-none" sz="2200" b="0" i="0" u="none" strike="noStrike" baseline="0">
                <a:ln>
                  <a:noFill/>
                </a:ln>
                <a:solidFill>
                  <a:srgbClr val="4C4C4C"/>
                </a:solidFill>
                <a:latin typeface="Calibri" pitchFamily="34"/>
                <a:ea typeface="SimSun" pitchFamily="2"/>
                <a:cs typeface="SimSun" pitchFamily="2"/>
              </a:defRPr>
            </a:lvl3pPr>
            <a:lvl4pPr marL="1600199" marR="0" lvl="3" indent="-228600" algn="l" rtl="0" hangingPunct="0">
              <a:lnSpc>
                <a:spcPct val="102000"/>
              </a:lnSpc>
              <a:spcBef>
                <a:spcPts val="0"/>
              </a:spcBef>
              <a:spcAft>
                <a:spcPts val="510"/>
              </a:spcAft>
              <a:buClr>
                <a:srgbClr val="000000"/>
              </a:buClr>
              <a:buSzPct val="100000"/>
              <a:buFont typeface="Times New Roman" pitchFamily="18"/>
              <a:buChar char="–"/>
              <a:tabLst>
                <a:tab pos="1600200" algn="l"/>
                <a:tab pos="1828800" algn="l"/>
                <a:tab pos="2285999"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3999" algn="l"/>
                <a:tab pos="9601199" algn="l"/>
                <a:tab pos="10058400" algn="l"/>
                <a:tab pos="10515599" algn="l"/>
              </a:tabLst>
              <a:defRPr lang="x-none" sz="1800" b="0" i="0" u="none" strike="noStrike" baseline="0">
                <a:ln>
                  <a:noFill/>
                </a:ln>
                <a:solidFill>
                  <a:srgbClr val="4C4C4C"/>
                </a:solidFill>
                <a:latin typeface="Calibri" pitchFamily="34"/>
                <a:ea typeface="SimSun" pitchFamily="2"/>
                <a:cs typeface="SimSun" pitchFamily="2"/>
              </a:defRPr>
            </a:lvl4pPr>
            <a:lvl5pPr marL="2057400" marR="0" lvl="4"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5pPr>
            <a:lvl6pPr marL="2057400" marR="0" lvl="5"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6pPr>
            <a:lvl7pPr marL="2057400" marR="0" lvl="6"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7pPr>
            <a:lvl8pPr marL="2057400" marR="0" lvl="7"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8pPr>
            <a:lvl9pPr marL="2057400" marR="0" lvl="8"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9pPr>
          </a:lstStyle>
          <a:p>
            <a:pPr>
              <a:buFont typeface="Arial" pitchFamily="34" charset="0"/>
              <a:buChar char="•"/>
            </a:pPr>
            <a:r>
              <a:rPr lang="lv-LV" sz="1600" kern="0" dirty="0" smtClean="0">
                <a:solidFill>
                  <a:schemeClr val="tx1">
                    <a:lumMod val="75000"/>
                    <a:lumOff val="25000"/>
                  </a:schemeClr>
                </a:solidFill>
              </a:rPr>
              <a:t>2.10. Gulbene</a:t>
            </a:r>
          </a:p>
          <a:p>
            <a:pPr>
              <a:buFont typeface="Arial" pitchFamily="34" charset="0"/>
              <a:buChar char="•"/>
            </a:pPr>
            <a:r>
              <a:rPr lang="lv-LV" sz="1600" kern="0" dirty="0" smtClean="0">
                <a:solidFill>
                  <a:schemeClr val="tx1">
                    <a:lumMod val="75000"/>
                    <a:lumOff val="25000"/>
                  </a:schemeClr>
                </a:solidFill>
              </a:rPr>
              <a:t>12.11. Daugavpils</a:t>
            </a:r>
          </a:p>
          <a:p>
            <a:pPr>
              <a:buFont typeface="Arial" pitchFamily="34" charset="0"/>
              <a:buChar char="•"/>
            </a:pPr>
            <a:r>
              <a:rPr lang="lv-LV" sz="1600" kern="0" dirty="0" smtClean="0">
                <a:solidFill>
                  <a:schemeClr val="tx1">
                    <a:lumMod val="75000"/>
                    <a:lumOff val="25000"/>
                  </a:schemeClr>
                </a:solidFill>
              </a:rPr>
              <a:t>13.11. Krāslava</a:t>
            </a:r>
          </a:p>
          <a:p>
            <a:pPr>
              <a:buFont typeface="Arial" pitchFamily="34" charset="0"/>
              <a:buChar char="•"/>
            </a:pPr>
            <a:r>
              <a:rPr lang="lv-LV" sz="1600" kern="0" dirty="0" smtClean="0">
                <a:solidFill>
                  <a:schemeClr val="tx1">
                    <a:lumMod val="75000"/>
                    <a:lumOff val="25000"/>
                  </a:schemeClr>
                </a:solidFill>
              </a:rPr>
              <a:t>14.11. Preiļi</a:t>
            </a:r>
          </a:p>
          <a:p>
            <a:pPr>
              <a:buFont typeface="Arial" pitchFamily="34" charset="0"/>
              <a:buChar char="•"/>
            </a:pPr>
            <a:r>
              <a:rPr lang="lv-LV" sz="1600" kern="0" dirty="0" smtClean="0">
                <a:solidFill>
                  <a:schemeClr val="tx1">
                    <a:lumMod val="75000"/>
                    <a:lumOff val="25000"/>
                  </a:schemeClr>
                </a:solidFill>
              </a:rPr>
              <a:t>19.11. Balvi</a:t>
            </a:r>
          </a:p>
          <a:p>
            <a:pPr>
              <a:buFont typeface="Arial" pitchFamily="34" charset="0"/>
              <a:buChar char="•"/>
            </a:pPr>
            <a:r>
              <a:rPr lang="lv-LV" sz="1600" kern="0" dirty="0" smtClean="0">
                <a:solidFill>
                  <a:schemeClr val="tx1">
                    <a:lumMod val="75000"/>
                    <a:lumOff val="25000"/>
                  </a:schemeClr>
                </a:solidFill>
              </a:rPr>
              <a:t>20.11. Rēzekne</a:t>
            </a:r>
          </a:p>
          <a:p>
            <a:pPr>
              <a:buFont typeface="Arial" pitchFamily="34" charset="0"/>
              <a:buChar char="•"/>
            </a:pPr>
            <a:r>
              <a:rPr lang="lv-LV" sz="1600" kern="0" dirty="0" smtClean="0">
                <a:solidFill>
                  <a:schemeClr val="tx1">
                    <a:lumMod val="75000"/>
                    <a:lumOff val="25000"/>
                  </a:schemeClr>
                </a:solidFill>
              </a:rPr>
              <a:t>21.11. Ludza</a:t>
            </a:r>
            <a:endParaRPr lang="lv-LV" sz="1600" kern="0" dirty="0">
              <a:solidFill>
                <a:schemeClr val="tx1">
                  <a:lumMod val="75000"/>
                  <a:lumOff val="25000"/>
                </a:schemeClr>
              </a:solidFill>
            </a:endParaRPr>
          </a:p>
        </p:txBody>
      </p:sp>
      <p:sp>
        <p:nvSpPr>
          <p:cNvPr id="76" name="Text Placeholder 4"/>
          <p:cNvSpPr txBox="1">
            <a:spLocks/>
          </p:cNvSpPr>
          <p:nvPr/>
        </p:nvSpPr>
        <p:spPr>
          <a:xfrm>
            <a:off x="6680437" y="3014647"/>
            <a:ext cx="5157787" cy="8239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lv-LV" dirty="0" smtClean="0">
                <a:solidFill>
                  <a:schemeClr val="tx1">
                    <a:lumMod val="75000"/>
                    <a:lumOff val="25000"/>
                  </a:schemeClr>
                </a:solidFill>
              </a:rPr>
              <a:t>Vidzemes reģionā</a:t>
            </a:r>
            <a:endParaRPr lang="lv-LV" dirty="0">
              <a:solidFill>
                <a:schemeClr val="tx1">
                  <a:lumMod val="75000"/>
                  <a:lumOff val="25000"/>
                </a:schemeClr>
              </a:solidFill>
            </a:endParaRPr>
          </a:p>
        </p:txBody>
      </p:sp>
      <p:sp>
        <p:nvSpPr>
          <p:cNvPr id="77" name="Content Placeholder 5"/>
          <p:cNvSpPr txBox="1">
            <a:spLocks/>
          </p:cNvSpPr>
          <p:nvPr/>
        </p:nvSpPr>
        <p:spPr>
          <a:xfrm>
            <a:off x="6914130" y="3554706"/>
            <a:ext cx="2345201" cy="2169659"/>
          </a:xfrm>
          <a:prstGeom prst="rect">
            <a:avLst/>
          </a:prstGeom>
          <a:noFill/>
          <a:ln>
            <a:noFill/>
          </a:ln>
        </p:spPr>
        <p:txBody>
          <a:bodyPr vert="horz" lIns="0" tIns="0" rIns="0" bIns="0" anchor="t" anchorCtr="0" compatLnSpc="1"/>
          <a:lstStyle>
            <a:defPPr marL="342720" marR="0" lvl="0" indent="-342720" algn="l" rtl="0" hangingPunct="0">
              <a:lnSpc>
                <a:spcPct val="102000"/>
              </a:lnSpc>
              <a:spcBef>
                <a:spcPts val="0"/>
              </a:spcBef>
              <a:spcAft>
                <a:spcPts val="1287"/>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x-none" sz="2900" b="0" i="0" u="none" strike="noStrike" baseline="0">
                <a:ln>
                  <a:noFill/>
                </a:ln>
                <a:solidFill>
                  <a:srgbClr val="4C4C4C"/>
                </a:solidFill>
                <a:latin typeface="Calibri" pitchFamily="34"/>
                <a:ea typeface="SimSun" pitchFamily="2"/>
                <a:cs typeface="SimSun" pitchFamily="2"/>
              </a:defRPr>
            </a:defPPr>
            <a:lvl1pPr marL="342720" marR="0" lvl="0" indent="-342720" algn="l" rtl="0" hangingPunct="0">
              <a:lnSpc>
                <a:spcPct val="102000"/>
              </a:lnSpc>
              <a:spcBef>
                <a:spcPts val="0"/>
              </a:spcBef>
              <a:spcAft>
                <a:spcPts val="1287"/>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x-none" sz="2900" b="0" i="0" u="none" strike="noStrike" baseline="0">
                <a:ln>
                  <a:noFill/>
                </a:ln>
                <a:solidFill>
                  <a:srgbClr val="4C4C4C"/>
                </a:solidFill>
                <a:latin typeface="Calibri" pitchFamily="34"/>
                <a:ea typeface="SimSun" pitchFamily="2"/>
                <a:cs typeface="SimSun" pitchFamily="2"/>
              </a:defRPr>
            </a:lvl1pPr>
            <a:lvl2pPr marL="742680" marR="0" lvl="1" indent="-285480" algn="l" rtl="0" hangingPunct="0">
              <a:lnSpc>
                <a:spcPct val="102000"/>
              </a:lnSpc>
              <a:spcBef>
                <a:spcPts val="0"/>
              </a:spcBef>
              <a:spcAft>
                <a:spcPts val="1023"/>
              </a:spcAft>
              <a:buClr>
                <a:srgbClr val="000000"/>
              </a:buClr>
              <a:buSzPct val="100000"/>
              <a:buFont typeface="Times New Roman" pitchFamily="18"/>
              <a:buChar char="–"/>
              <a:tabLst>
                <a:tab pos="742680" algn="l"/>
                <a:tab pos="914040" algn="l"/>
                <a:tab pos="1371240" algn="l"/>
                <a:tab pos="1828439" algn="l"/>
                <a:tab pos="2285640" algn="l"/>
                <a:tab pos="2742840" algn="l"/>
                <a:tab pos="3200040" algn="l"/>
                <a:tab pos="3657240" algn="l"/>
                <a:tab pos="4114440" algn="l"/>
                <a:tab pos="4571639" algn="l"/>
                <a:tab pos="5028840" algn="l"/>
                <a:tab pos="5486040" algn="l"/>
                <a:tab pos="5943240" algn="l"/>
                <a:tab pos="6400440" algn="l"/>
                <a:tab pos="6857639" algn="l"/>
                <a:tab pos="7314840" algn="l"/>
                <a:tab pos="7772040" algn="l"/>
                <a:tab pos="8229240" algn="l"/>
                <a:tab pos="8686440" algn="l"/>
                <a:tab pos="9143640" algn="l"/>
                <a:tab pos="9600840" algn="l"/>
              </a:tabLst>
              <a:defRPr lang="x-none" sz="2500" b="0" i="0" u="none" strike="noStrike" baseline="0">
                <a:ln>
                  <a:noFill/>
                </a:ln>
                <a:solidFill>
                  <a:srgbClr val="4C4C4C"/>
                </a:solidFill>
                <a:latin typeface="Calibri" pitchFamily="34"/>
                <a:ea typeface="SimSun" pitchFamily="2"/>
                <a:cs typeface="SimSun" pitchFamily="2"/>
              </a:defRPr>
            </a:lvl2pPr>
            <a:lvl3pPr marL="1143000" marR="0" lvl="2" indent="-228600" algn="l" rtl="0" hangingPunct="0">
              <a:lnSpc>
                <a:spcPct val="102000"/>
              </a:lnSpc>
              <a:spcBef>
                <a:spcPts val="0"/>
              </a:spcBef>
              <a:spcAft>
                <a:spcPts val="774"/>
              </a:spcAft>
              <a:buClr>
                <a:srgbClr val="000000"/>
              </a:buClr>
              <a:buSzPct val="100000"/>
              <a:buFont typeface="Times New Roman" pitchFamily="18"/>
              <a:buChar char="•"/>
              <a:tabLst>
                <a:tab pos="1143000" algn="l"/>
                <a:tab pos="1371600" algn="l"/>
                <a:tab pos="1828799"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799" algn="l"/>
                <a:tab pos="9143999" algn="l"/>
                <a:tab pos="9601200" algn="l"/>
                <a:tab pos="10058399" algn="l"/>
              </a:tabLst>
              <a:defRPr lang="x-none" sz="2200" b="0" i="0" u="none" strike="noStrike" baseline="0">
                <a:ln>
                  <a:noFill/>
                </a:ln>
                <a:solidFill>
                  <a:srgbClr val="4C4C4C"/>
                </a:solidFill>
                <a:latin typeface="Calibri" pitchFamily="34"/>
                <a:ea typeface="SimSun" pitchFamily="2"/>
                <a:cs typeface="SimSun" pitchFamily="2"/>
              </a:defRPr>
            </a:lvl3pPr>
            <a:lvl4pPr marL="1600199" marR="0" lvl="3" indent="-228600" algn="l" rtl="0" hangingPunct="0">
              <a:lnSpc>
                <a:spcPct val="102000"/>
              </a:lnSpc>
              <a:spcBef>
                <a:spcPts val="0"/>
              </a:spcBef>
              <a:spcAft>
                <a:spcPts val="510"/>
              </a:spcAft>
              <a:buClr>
                <a:srgbClr val="000000"/>
              </a:buClr>
              <a:buSzPct val="100000"/>
              <a:buFont typeface="Times New Roman" pitchFamily="18"/>
              <a:buChar char="–"/>
              <a:tabLst>
                <a:tab pos="1600200" algn="l"/>
                <a:tab pos="1828800" algn="l"/>
                <a:tab pos="2285999"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3999" algn="l"/>
                <a:tab pos="9601199" algn="l"/>
                <a:tab pos="10058400" algn="l"/>
                <a:tab pos="10515599" algn="l"/>
              </a:tabLst>
              <a:defRPr lang="x-none" sz="1800" b="0" i="0" u="none" strike="noStrike" baseline="0">
                <a:ln>
                  <a:noFill/>
                </a:ln>
                <a:solidFill>
                  <a:srgbClr val="4C4C4C"/>
                </a:solidFill>
                <a:latin typeface="Calibri" pitchFamily="34"/>
                <a:ea typeface="SimSun" pitchFamily="2"/>
                <a:cs typeface="SimSun" pitchFamily="2"/>
              </a:defRPr>
            </a:lvl4pPr>
            <a:lvl5pPr marL="2057400" marR="0" lvl="4"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5pPr>
            <a:lvl6pPr marL="2057400" marR="0" lvl="5"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6pPr>
            <a:lvl7pPr marL="2057400" marR="0" lvl="6"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7pPr>
            <a:lvl8pPr marL="2057400" marR="0" lvl="7"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8pPr>
            <a:lvl9pPr marL="2057400" marR="0" lvl="8"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9pPr>
          </a:lstStyle>
          <a:p>
            <a:pPr>
              <a:buFont typeface="Arial" pitchFamily="34" charset="0"/>
              <a:buChar char="•"/>
            </a:pPr>
            <a:r>
              <a:rPr lang="lv-LV" sz="1600" kern="0" dirty="0" smtClean="0">
                <a:solidFill>
                  <a:schemeClr val="tx1">
                    <a:lumMod val="75000"/>
                    <a:lumOff val="25000"/>
                  </a:schemeClr>
                </a:solidFill>
              </a:rPr>
              <a:t>25.09. Valmiera</a:t>
            </a:r>
          </a:p>
          <a:p>
            <a:pPr>
              <a:buFont typeface="Arial" pitchFamily="34" charset="0"/>
              <a:buChar char="•"/>
            </a:pPr>
            <a:r>
              <a:rPr lang="lv-LV" sz="1600" kern="0" dirty="0" smtClean="0">
                <a:solidFill>
                  <a:schemeClr val="tx1">
                    <a:lumMod val="75000"/>
                    <a:lumOff val="25000"/>
                  </a:schemeClr>
                </a:solidFill>
              </a:rPr>
              <a:t>27.09. Cēsis</a:t>
            </a:r>
          </a:p>
          <a:p>
            <a:pPr>
              <a:buFont typeface="Arial" pitchFamily="34" charset="0"/>
              <a:buChar char="•"/>
            </a:pPr>
            <a:r>
              <a:rPr lang="lv-LV" sz="1600" kern="0" dirty="0" smtClean="0">
                <a:solidFill>
                  <a:schemeClr val="tx1">
                    <a:lumMod val="75000"/>
                    <a:lumOff val="25000"/>
                  </a:schemeClr>
                </a:solidFill>
              </a:rPr>
              <a:t>01.10. Smiltene</a:t>
            </a:r>
          </a:p>
          <a:p>
            <a:pPr>
              <a:buFont typeface="Arial" pitchFamily="34" charset="0"/>
              <a:buChar char="•"/>
            </a:pPr>
            <a:r>
              <a:rPr lang="lv-LV" sz="1600" kern="0" dirty="0" smtClean="0">
                <a:solidFill>
                  <a:schemeClr val="tx1">
                    <a:lumMod val="75000"/>
                    <a:lumOff val="25000"/>
                  </a:schemeClr>
                </a:solidFill>
              </a:rPr>
              <a:t>03.10. Alūksne</a:t>
            </a:r>
          </a:p>
          <a:p>
            <a:pPr>
              <a:buFont typeface="Arial" pitchFamily="34" charset="0"/>
              <a:buChar char="•"/>
            </a:pPr>
            <a:r>
              <a:rPr lang="lv-LV" sz="1600" kern="0" dirty="0" smtClean="0">
                <a:solidFill>
                  <a:schemeClr val="tx1">
                    <a:lumMod val="75000"/>
                    <a:lumOff val="25000"/>
                  </a:schemeClr>
                </a:solidFill>
              </a:rPr>
              <a:t>07.11. Madona</a:t>
            </a:r>
          </a:p>
        </p:txBody>
      </p:sp>
      <p:sp>
        <p:nvSpPr>
          <p:cNvPr id="78" name="Text Placeholder 4"/>
          <p:cNvSpPr txBox="1">
            <a:spLocks/>
          </p:cNvSpPr>
          <p:nvPr/>
        </p:nvSpPr>
        <p:spPr>
          <a:xfrm>
            <a:off x="9190756" y="1778220"/>
            <a:ext cx="3217315" cy="11375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lv-LV" dirty="0" smtClean="0">
                <a:solidFill>
                  <a:schemeClr val="tx1">
                    <a:lumMod val="75000"/>
                    <a:lumOff val="25000"/>
                  </a:schemeClr>
                </a:solidFill>
              </a:rPr>
              <a:t>Zemgales reģionā</a:t>
            </a:r>
            <a:endParaRPr lang="lv-LV" dirty="0">
              <a:solidFill>
                <a:schemeClr val="tx1">
                  <a:lumMod val="75000"/>
                  <a:lumOff val="25000"/>
                </a:schemeClr>
              </a:solidFill>
            </a:endParaRPr>
          </a:p>
        </p:txBody>
      </p:sp>
      <p:sp>
        <p:nvSpPr>
          <p:cNvPr id="79" name="Content Placeholder 5"/>
          <p:cNvSpPr txBox="1">
            <a:spLocks/>
          </p:cNvSpPr>
          <p:nvPr/>
        </p:nvSpPr>
        <p:spPr>
          <a:xfrm>
            <a:off x="9887049" y="2317056"/>
            <a:ext cx="2345201" cy="1845623"/>
          </a:xfrm>
          <a:prstGeom prst="rect">
            <a:avLst/>
          </a:prstGeom>
          <a:noFill/>
          <a:ln>
            <a:noFill/>
          </a:ln>
        </p:spPr>
        <p:txBody>
          <a:bodyPr vert="horz" lIns="0" tIns="0" rIns="0" bIns="0" anchor="t" anchorCtr="0" compatLnSpc="1"/>
          <a:lstStyle>
            <a:defPPr marL="342720" marR="0" lvl="0" indent="-342720" algn="l" rtl="0" hangingPunct="0">
              <a:lnSpc>
                <a:spcPct val="102000"/>
              </a:lnSpc>
              <a:spcBef>
                <a:spcPts val="0"/>
              </a:spcBef>
              <a:spcAft>
                <a:spcPts val="1287"/>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x-none" sz="2900" b="0" i="0" u="none" strike="noStrike" baseline="0">
                <a:ln>
                  <a:noFill/>
                </a:ln>
                <a:solidFill>
                  <a:srgbClr val="4C4C4C"/>
                </a:solidFill>
                <a:latin typeface="Calibri" pitchFamily="34"/>
                <a:ea typeface="SimSun" pitchFamily="2"/>
                <a:cs typeface="SimSun" pitchFamily="2"/>
              </a:defRPr>
            </a:defPPr>
            <a:lvl1pPr marL="342720" marR="0" lvl="0" indent="-342720" algn="l" rtl="0" hangingPunct="0">
              <a:lnSpc>
                <a:spcPct val="102000"/>
              </a:lnSpc>
              <a:spcBef>
                <a:spcPts val="0"/>
              </a:spcBef>
              <a:spcAft>
                <a:spcPts val="1287"/>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x-none" sz="2900" b="0" i="0" u="none" strike="noStrike" baseline="0">
                <a:ln>
                  <a:noFill/>
                </a:ln>
                <a:solidFill>
                  <a:srgbClr val="4C4C4C"/>
                </a:solidFill>
                <a:latin typeface="Calibri" pitchFamily="34"/>
                <a:ea typeface="SimSun" pitchFamily="2"/>
                <a:cs typeface="SimSun" pitchFamily="2"/>
              </a:defRPr>
            </a:lvl1pPr>
            <a:lvl2pPr marL="742680" marR="0" lvl="1" indent="-285480" algn="l" rtl="0" hangingPunct="0">
              <a:lnSpc>
                <a:spcPct val="102000"/>
              </a:lnSpc>
              <a:spcBef>
                <a:spcPts val="0"/>
              </a:spcBef>
              <a:spcAft>
                <a:spcPts val="1023"/>
              </a:spcAft>
              <a:buClr>
                <a:srgbClr val="000000"/>
              </a:buClr>
              <a:buSzPct val="100000"/>
              <a:buFont typeface="Times New Roman" pitchFamily="18"/>
              <a:buChar char="–"/>
              <a:tabLst>
                <a:tab pos="742680" algn="l"/>
                <a:tab pos="914040" algn="l"/>
                <a:tab pos="1371240" algn="l"/>
                <a:tab pos="1828439" algn="l"/>
                <a:tab pos="2285640" algn="l"/>
                <a:tab pos="2742840" algn="l"/>
                <a:tab pos="3200040" algn="l"/>
                <a:tab pos="3657240" algn="l"/>
                <a:tab pos="4114440" algn="l"/>
                <a:tab pos="4571639" algn="l"/>
                <a:tab pos="5028840" algn="l"/>
                <a:tab pos="5486040" algn="l"/>
                <a:tab pos="5943240" algn="l"/>
                <a:tab pos="6400440" algn="l"/>
                <a:tab pos="6857639" algn="l"/>
                <a:tab pos="7314840" algn="l"/>
                <a:tab pos="7772040" algn="l"/>
                <a:tab pos="8229240" algn="l"/>
                <a:tab pos="8686440" algn="l"/>
                <a:tab pos="9143640" algn="l"/>
                <a:tab pos="9600840" algn="l"/>
              </a:tabLst>
              <a:defRPr lang="x-none" sz="2500" b="0" i="0" u="none" strike="noStrike" baseline="0">
                <a:ln>
                  <a:noFill/>
                </a:ln>
                <a:solidFill>
                  <a:srgbClr val="4C4C4C"/>
                </a:solidFill>
                <a:latin typeface="Calibri" pitchFamily="34"/>
                <a:ea typeface="SimSun" pitchFamily="2"/>
                <a:cs typeface="SimSun" pitchFamily="2"/>
              </a:defRPr>
            </a:lvl2pPr>
            <a:lvl3pPr marL="1143000" marR="0" lvl="2" indent="-228600" algn="l" rtl="0" hangingPunct="0">
              <a:lnSpc>
                <a:spcPct val="102000"/>
              </a:lnSpc>
              <a:spcBef>
                <a:spcPts val="0"/>
              </a:spcBef>
              <a:spcAft>
                <a:spcPts val="774"/>
              </a:spcAft>
              <a:buClr>
                <a:srgbClr val="000000"/>
              </a:buClr>
              <a:buSzPct val="100000"/>
              <a:buFont typeface="Times New Roman" pitchFamily="18"/>
              <a:buChar char="•"/>
              <a:tabLst>
                <a:tab pos="1143000" algn="l"/>
                <a:tab pos="1371600" algn="l"/>
                <a:tab pos="1828799"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799" algn="l"/>
                <a:tab pos="9143999" algn="l"/>
                <a:tab pos="9601200" algn="l"/>
                <a:tab pos="10058399" algn="l"/>
              </a:tabLst>
              <a:defRPr lang="x-none" sz="2200" b="0" i="0" u="none" strike="noStrike" baseline="0">
                <a:ln>
                  <a:noFill/>
                </a:ln>
                <a:solidFill>
                  <a:srgbClr val="4C4C4C"/>
                </a:solidFill>
                <a:latin typeface="Calibri" pitchFamily="34"/>
                <a:ea typeface="SimSun" pitchFamily="2"/>
                <a:cs typeface="SimSun" pitchFamily="2"/>
              </a:defRPr>
            </a:lvl3pPr>
            <a:lvl4pPr marL="1600199" marR="0" lvl="3" indent="-228600" algn="l" rtl="0" hangingPunct="0">
              <a:lnSpc>
                <a:spcPct val="102000"/>
              </a:lnSpc>
              <a:spcBef>
                <a:spcPts val="0"/>
              </a:spcBef>
              <a:spcAft>
                <a:spcPts val="510"/>
              </a:spcAft>
              <a:buClr>
                <a:srgbClr val="000000"/>
              </a:buClr>
              <a:buSzPct val="100000"/>
              <a:buFont typeface="Times New Roman" pitchFamily="18"/>
              <a:buChar char="–"/>
              <a:tabLst>
                <a:tab pos="1600200" algn="l"/>
                <a:tab pos="1828800" algn="l"/>
                <a:tab pos="2285999"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3999" algn="l"/>
                <a:tab pos="9601199" algn="l"/>
                <a:tab pos="10058400" algn="l"/>
                <a:tab pos="10515599" algn="l"/>
              </a:tabLst>
              <a:defRPr lang="x-none" sz="1800" b="0" i="0" u="none" strike="noStrike" baseline="0">
                <a:ln>
                  <a:noFill/>
                </a:ln>
                <a:solidFill>
                  <a:srgbClr val="4C4C4C"/>
                </a:solidFill>
                <a:latin typeface="Calibri" pitchFamily="34"/>
                <a:ea typeface="SimSun" pitchFamily="2"/>
                <a:cs typeface="SimSun" pitchFamily="2"/>
              </a:defRPr>
            </a:lvl4pPr>
            <a:lvl5pPr marL="2057400" marR="0" lvl="4"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5pPr>
            <a:lvl6pPr marL="2057400" marR="0" lvl="5"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6pPr>
            <a:lvl7pPr marL="2057400" marR="0" lvl="6"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7pPr>
            <a:lvl8pPr marL="2057400" marR="0" lvl="7"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8pPr>
            <a:lvl9pPr marL="2057400" marR="0" lvl="8" indent="-228600" algn="l" rtl="0" hangingPunct="0">
              <a:lnSpc>
                <a:spcPct val="102000"/>
              </a:lnSpc>
              <a:spcBef>
                <a:spcPts val="0"/>
              </a:spcBef>
              <a:spcAft>
                <a:spcPts val="261"/>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x-none" sz="1800" b="0" i="0" u="none" strike="noStrike" baseline="0">
                <a:ln>
                  <a:noFill/>
                </a:ln>
                <a:solidFill>
                  <a:srgbClr val="4C4C4C"/>
                </a:solidFill>
                <a:latin typeface="Calibri" pitchFamily="34"/>
                <a:ea typeface="SimSun" pitchFamily="2"/>
                <a:cs typeface="SimSun" pitchFamily="2"/>
              </a:defRPr>
            </a:lvl9pPr>
          </a:lstStyle>
          <a:p>
            <a:pPr marL="285750" indent="-285750">
              <a:buFont typeface="Arial" pitchFamily="34" charset="0"/>
              <a:buChar char="•"/>
            </a:pPr>
            <a:r>
              <a:rPr lang="lv-LV" sz="1600" kern="0" dirty="0" smtClean="0">
                <a:solidFill>
                  <a:schemeClr val="tx1">
                    <a:lumMod val="75000"/>
                    <a:lumOff val="25000"/>
                  </a:schemeClr>
                </a:solidFill>
              </a:rPr>
              <a:t>08.10. Jelgava</a:t>
            </a:r>
          </a:p>
          <a:p>
            <a:pPr marL="285750" indent="-285750">
              <a:buFont typeface="Arial" pitchFamily="34" charset="0"/>
              <a:buChar char="•"/>
            </a:pPr>
            <a:r>
              <a:rPr lang="lv-LV" sz="1600" kern="0" dirty="0" smtClean="0">
                <a:solidFill>
                  <a:schemeClr val="tx1">
                    <a:lumMod val="75000"/>
                    <a:lumOff val="25000"/>
                  </a:schemeClr>
                </a:solidFill>
              </a:rPr>
              <a:t>09.10. Dobele</a:t>
            </a:r>
          </a:p>
          <a:p>
            <a:pPr marL="285750" indent="-285750">
              <a:buFont typeface="Arial" pitchFamily="34" charset="0"/>
              <a:buChar char="•"/>
            </a:pPr>
            <a:r>
              <a:rPr lang="lv-LV" sz="1600" kern="0" dirty="0" smtClean="0">
                <a:solidFill>
                  <a:schemeClr val="tx1">
                    <a:lumMod val="75000"/>
                    <a:lumOff val="25000"/>
                  </a:schemeClr>
                </a:solidFill>
              </a:rPr>
              <a:t>31.10. Bauska</a:t>
            </a:r>
          </a:p>
          <a:p>
            <a:pPr marL="285750" indent="-285750">
              <a:buFont typeface="Arial" pitchFamily="34" charset="0"/>
              <a:buChar char="•"/>
            </a:pPr>
            <a:r>
              <a:rPr lang="lv-LV" sz="1600" kern="0" dirty="0" smtClean="0">
                <a:solidFill>
                  <a:schemeClr val="tx1">
                    <a:lumMod val="75000"/>
                    <a:lumOff val="25000"/>
                  </a:schemeClr>
                </a:solidFill>
              </a:rPr>
              <a:t>05.11. Aizkraukle</a:t>
            </a:r>
          </a:p>
          <a:p>
            <a:pPr marL="285750" indent="-285750">
              <a:buFont typeface="Arial" pitchFamily="34" charset="0"/>
              <a:buChar char="•"/>
            </a:pPr>
            <a:r>
              <a:rPr lang="lv-LV" sz="1600" kern="0" dirty="0" smtClean="0">
                <a:solidFill>
                  <a:schemeClr val="tx1">
                    <a:lumMod val="75000"/>
                    <a:lumOff val="25000"/>
                  </a:schemeClr>
                </a:solidFill>
              </a:rPr>
              <a:t>06.11. Jēkabpils</a:t>
            </a:r>
          </a:p>
        </p:txBody>
      </p:sp>
    </p:spTree>
    <p:extLst>
      <p:ext uri="{BB962C8B-B14F-4D97-AF65-F5344CB8AC3E}">
        <p14:creationId xmlns:p14="http://schemas.microsoft.com/office/powerpoint/2010/main" val="1782765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360" y="0"/>
            <a:ext cx="12189239" cy="6856199"/>
          </a:xfrm>
          <a:prstGeom prst="rect">
            <a:avLst/>
          </a:prstGeom>
          <a:noFill/>
          <a:ln>
            <a:noFill/>
          </a:ln>
        </p:spPr>
      </p:pic>
      <p:sp>
        <p:nvSpPr>
          <p:cNvPr id="3" name="Title 2"/>
          <p:cNvSpPr txBox="1">
            <a:spLocks noGrp="1"/>
          </p:cNvSpPr>
          <p:nvPr>
            <p:ph type="title" idx="4294967295"/>
          </p:nvPr>
        </p:nvSpPr>
        <p:spPr>
          <a:xfrm>
            <a:off x="5806380" y="3212976"/>
            <a:ext cx="4680520" cy="847604"/>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sz="5400" b="1" dirty="0" smtClean="0">
                <a:latin typeface="PF Square Sans Pro Medium" pitchFamily="34"/>
              </a:rPr>
              <a:t>Paldies!</a:t>
            </a:r>
            <a:endParaRPr lang="en-US" sz="5400" b="1" dirty="0">
              <a:latin typeface="PF Square Sans Pro Medium" pitchFamily="34"/>
            </a:endParaRPr>
          </a:p>
        </p:txBody>
      </p:sp>
    </p:spTree>
    <p:extLst>
      <p:ext uri="{BB962C8B-B14F-4D97-AF65-F5344CB8AC3E}">
        <p14:creationId xmlns:p14="http://schemas.microsoft.com/office/powerpoint/2010/main" val="7893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smtClean="0">
                <a:latin typeface="PF Square Sans Pro Medium" pitchFamily="34"/>
              </a:rPr>
              <a:t>Speciālie principi</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lnSpc>
                <a:spcPct val="93000"/>
              </a:lnSpc>
              <a:spcAft>
                <a:spcPts val="0"/>
              </a:spcAft>
            </a:pPr>
            <a:r>
              <a:rPr lang="lv-LV" sz="2200" dirty="0" smtClean="0">
                <a:latin typeface="PF Square Sans Pro" pitchFamily="34"/>
              </a:rPr>
              <a:t>Attaisnojuma </a:t>
            </a:r>
            <a:r>
              <a:rPr lang="lv-LV" sz="2200" dirty="0">
                <a:latin typeface="PF Square Sans Pro" pitchFamily="34"/>
              </a:rPr>
              <a:t>dokumenti un grāmatvedības reģistri</a:t>
            </a:r>
          </a:p>
          <a:p>
            <a:pPr lvl="0">
              <a:lnSpc>
                <a:spcPct val="93000"/>
              </a:lnSpc>
              <a:spcAft>
                <a:spcPts val="0"/>
              </a:spcAft>
            </a:pPr>
            <a:endParaRPr lang="lv-LV" sz="2200" dirty="0">
              <a:latin typeface="PF Square Sans Pro" pitchFamily="34"/>
            </a:endParaRPr>
          </a:p>
          <a:p>
            <a:pPr lvl="0">
              <a:lnSpc>
                <a:spcPct val="93000"/>
              </a:lnSpc>
              <a:spcAft>
                <a:spcPts val="0"/>
              </a:spcAft>
            </a:pPr>
            <a:r>
              <a:rPr lang="lv-LV" sz="2200" dirty="0" smtClean="0">
                <a:latin typeface="PF Square Sans Pro" pitchFamily="34"/>
              </a:rPr>
              <a:t>Eiro </a:t>
            </a:r>
            <a:r>
              <a:rPr lang="lv-LV" sz="2200" dirty="0">
                <a:latin typeface="PF Square Sans Pro" pitchFamily="34"/>
              </a:rPr>
              <a:t>ieviešanas diena</a:t>
            </a:r>
          </a:p>
          <a:p>
            <a:pPr lvl="0">
              <a:lnSpc>
                <a:spcPct val="93000"/>
              </a:lnSpc>
              <a:spcAft>
                <a:spcPts val="0"/>
              </a:spcAft>
            </a:pPr>
            <a:endParaRPr lang="lv-LV" sz="2200" dirty="0">
              <a:latin typeface="PF Square Sans Pro" pitchFamily="34"/>
            </a:endParaRPr>
          </a:p>
          <a:p>
            <a:pPr lvl="0">
              <a:lnSpc>
                <a:spcPct val="93000"/>
              </a:lnSpc>
              <a:spcAft>
                <a:spcPts val="0"/>
              </a:spcAft>
            </a:pPr>
            <a:r>
              <a:rPr lang="lv-LV" sz="2200" dirty="0">
                <a:latin typeface="PF Square Sans Pro" pitchFamily="34"/>
              </a:rPr>
              <a:t>Paralēlais atspoguļošanas periods</a:t>
            </a:r>
          </a:p>
          <a:p>
            <a:pPr lvl="0">
              <a:lnSpc>
                <a:spcPct val="93000"/>
              </a:lnSpc>
              <a:spcAft>
                <a:spcPts val="0"/>
              </a:spcAft>
            </a:pPr>
            <a:endParaRPr lang="lv-LV" sz="2200" dirty="0">
              <a:latin typeface="PF Square Sans Pro" pitchFamily="34"/>
            </a:endParaRPr>
          </a:p>
          <a:p>
            <a:pPr lvl="0">
              <a:lnSpc>
                <a:spcPct val="93000"/>
              </a:lnSpc>
              <a:spcAft>
                <a:spcPts val="0"/>
              </a:spcAft>
            </a:pPr>
            <a:r>
              <a:rPr lang="lv-LV" sz="2200" dirty="0">
                <a:latin typeface="PF Square Sans Pro" pitchFamily="34"/>
              </a:rPr>
              <a:t>Periods pēc eiro ieviešanas</a:t>
            </a:r>
          </a:p>
        </p:txBody>
      </p:sp>
    </p:spTree>
    <p:extLst>
      <p:ext uri="{BB962C8B-B14F-4D97-AF65-F5344CB8AC3E}">
        <p14:creationId xmlns:p14="http://schemas.microsoft.com/office/powerpoint/2010/main" val="905254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smtClean="0">
                <a:latin typeface="PF Square Sans Pro Medium" pitchFamily="34"/>
              </a:rPr>
              <a:t>Eiro ieviešanas diena</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lnSpc>
                <a:spcPct val="93000"/>
              </a:lnSpc>
              <a:spcAft>
                <a:spcPts val="0"/>
              </a:spcAft>
            </a:pPr>
            <a:r>
              <a:rPr lang="lv-LV" sz="2200" u="sng" dirty="0">
                <a:latin typeface="PF Square Sans Pro" pitchFamily="34"/>
              </a:rPr>
              <a:t>Grāmatvedības reģistri</a:t>
            </a:r>
          </a:p>
          <a:p>
            <a:pPr lvl="0">
              <a:lnSpc>
                <a:spcPct val="93000"/>
              </a:lnSpc>
              <a:spcAft>
                <a:spcPts val="0"/>
              </a:spcAft>
            </a:pPr>
            <a:endParaRPr lang="lv-LV" sz="2200" dirty="0">
              <a:latin typeface="PF Square Sans Pro" pitchFamily="34"/>
            </a:endParaRPr>
          </a:p>
          <a:p>
            <a:pPr marL="0" lvl="0" indent="0">
              <a:lnSpc>
                <a:spcPct val="93000"/>
              </a:lnSpc>
              <a:spcAft>
                <a:spcPts val="0"/>
              </a:spcAft>
              <a:tabLst>
                <a:tab pos="2667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200" dirty="0">
                <a:latin typeface="PF Square Sans Pro" pitchFamily="34"/>
              </a:rPr>
              <a:t>Pirmajā darba dienā 2014.gadā jāveic visu grāmatvedības reģistru ierakstu atlikumu un katras grāmatvedības vienības vērtības </a:t>
            </a:r>
            <a:r>
              <a:rPr lang="lv-LV" sz="2200" dirty="0" smtClean="0">
                <a:latin typeface="PF Square Sans Pro" pitchFamily="34"/>
              </a:rPr>
              <a:t>konvertācija.</a:t>
            </a:r>
            <a:endParaRPr lang="lv-LV" sz="2200" dirty="0">
              <a:latin typeface="PF Square Sans Pro" pitchFamily="34"/>
            </a:endParaRPr>
          </a:p>
          <a:p>
            <a:pPr lvl="0">
              <a:lnSpc>
                <a:spcPct val="93000"/>
              </a:lnSpc>
              <a:spcAft>
                <a:spcPts val="0"/>
              </a:spcAft>
            </a:pPr>
            <a:endParaRPr lang="lv-LV" sz="2200" dirty="0">
              <a:latin typeface="PF Square Sans Pro" pitchFamily="34"/>
            </a:endParaRPr>
          </a:p>
          <a:p>
            <a:pPr lvl="0">
              <a:lnSpc>
                <a:spcPct val="93000"/>
              </a:lnSpc>
              <a:spcAft>
                <a:spcPts val="0"/>
              </a:spcAft>
            </a:pPr>
            <a:r>
              <a:rPr lang="lv-LV" sz="2200" dirty="0" smtClean="0">
                <a:latin typeface="PF Square Sans Pro" pitchFamily="34"/>
              </a:rPr>
              <a:t>Piemēram,</a:t>
            </a:r>
            <a:endParaRPr lang="lv-LV" sz="2200" dirty="0">
              <a:latin typeface="PF Square Sans Pro" pitchFamily="34"/>
            </a:endParaRPr>
          </a:p>
          <a:p>
            <a:pPr marL="0" lvl="0" indent="19050">
              <a:lnSpc>
                <a:spcPct val="93000"/>
              </a:lnSpc>
              <a:spcAft>
                <a:spcPts val="0"/>
              </a:spcAft>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200" dirty="0">
                <a:latin typeface="PF Square Sans Pro" pitchFamily="34"/>
              </a:rPr>
              <a:t>katra debitoru vai kreditoru parāda atlikums, katra pamatlīdzekļu vai krājumu uzskaites vienība grāmatvedības kontu analītiskajā uzskaitē.</a:t>
            </a: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1326068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smtClean="0">
                <a:latin typeface="PF Square Sans Pro Medium" pitchFamily="34"/>
              </a:rPr>
              <a:t>Eiro ieviešanas diena</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lnSpc>
                <a:spcPct val="93000"/>
              </a:lnSpc>
              <a:spcAft>
                <a:spcPts val="0"/>
              </a:spcAft>
            </a:pPr>
            <a:r>
              <a:rPr lang="lv-LV" sz="2200" u="sng" dirty="0">
                <a:latin typeface="PF Square Sans Pro" pitchFamily="34"/>
              </a:rPr>
              <a:t>Grāmatvedības reģistri</a:t>
            </a:r>
          </a:p>
          <a:p>
            <a:pPr lvl="0">
              <a:lnSpc>
                <a:spcPct val="93000"/>
              </a:lnSpc>
              <a:spcAft>
                <a:spcPts val="0"/>
              </a:spcAft>
            </a:pPr>
            <a:endParaRPr lang="lv-LV" sz="2200" dirty="0">
              <a:latin typeface="PF Square Sans Pro" pitchFamily="34"/>
            </a:endParaRPr>
          </a:p>
          <a:p>
            <a:pPr marL="0" lvl="0" indent="0">
              <a:lnSpc>
                <a:spcPct val="93000"/>
              </a:lnSpc>
              <a:spcAft>
                <a:spcPts val="0"/>
              </a:spcAft>
            </a:pPr>
            <a:r>
              <a:rPr lang="lv-LV" sz="2200" dirty="0">
                <a:latin typeface="PF Square Sans Pro" pitchFamily="34"/>
              </a:rPr>
              <a:t>Ja latu konvertācijas uz eiro rezultātā veidojas starpība starp grāmatvedības konta atlikuma kopsummu un to veidojošām sastāvdaļām (uzskaites vienībām), starpības iekļauj peļņas vai zaudējumu aprēķinā </a:t>
            </a:r>
            <a:r>
              <a:rPr lang="lv-LV" sz="2200" i="1" dirty="0">
                <a:latin typeface="PF Square Sans Pro" pitchFamily="34"/>
              </a:rPr>
              <a:t>(finansiālās darbības pārskatā) </a:t>
            </a:r>
            <a:r>
              <a:rPr lang="lv-LV" sz="2200" dirty="0">
                <a:latin typeface="PF Square Sans Pro" pitchFamily="34"/>
              </a:rPr>
              <a:t>attiecīgi kā ieņēmumus vai izmaksas </a:t>
            </a:r>
            <a:r>
              <a:rPr lang="lv-LV" sz="2200" i="1" dirty="0">
                <a:latin typeface="PF Square Sans Pro" pitchFamily="34"/>
              </a:rPr>
              <a:t>(izdevumus) </a:t>
            </a:r>
            <a:r>
              <a:rPr lang="lv-LV" sz="2200" b="1" dirty="0">
                <a:latin typeface="PF Square Sans Pro" pitchFamily="34"/>
              </a:rPr>
              <a:t>eiro ieviešanas pārskata gadā</a:t>
            </a:r>
            <a:r>
              <a:rPr lang="lv-LV" sz="2200" dirty="0">
                <a:latin typeface="PF Square Sans Pro" pitchFamily="34"/>
              </a:rPr>
              <a:t>. </a:t>
            </a:r>
          </a:p>
          <a:p>
            <a:pPr lvl="0">
              <a:lnSpc>
                <a:spcPct val="93000"/>
              </a:lnSpc>
              <a:spcAft>
                <a:spcPts val="0"/>
              </a:spcAft>
            </a:pPr>
            <a:endParaRPr lang="lv-LV" sz="2200" dirty="0">
              <a:latin typeface="PF Square Sans Pro" pitchFamily="34"/>
            </a:endParaRPr>
          </a:p>
          <a:p>
            <a:pPr marL="0" lvl="0" indent="0">
              <a:lnSpc>
                <a:spcPct val="93000"/>
              </a:lnSpc>
              <a:spcAft>
                <a:spcPts val="0"/>
              </a:spcAft>
            </a:pPr>
            <a:r>
              <a:rPr lang="lv-LV" sz="2200" dirty="0">
                <a:latin typeface="PF Square Sans Pro" pitchFamily="34"/>
              </a:rPr>
              <a:t>Ja pārskata gads nesakrīt ar kalendāra gadu, </a:t>
            </a:r>
            <a:r>
              <a:rPr lang="lv-LV" sz="2200" dirty="0" smtClean="0">
                <a:latin typeface="PF Square Sans Pro" pitchFamily="34"/>
              </a:rPr>
              <a:t>- gada </a:t>
            </a:r>
            <a:r>
              <a:rPr lang="lv-LV" sz="2200" dirty="0">
                <a:latin typeface="PF Square Sans Pro" pitchFamily="34"/>
              </a:rPr>
              <a:t>pārskata peļņas vai zaudējumu aprēķinā, kas tiek iesniegts eiro ieviešanas gadā</a:t>
            </a:r>
            <a:r>
              <a:rPr lang="lv-LV" sz="2200" dirty="0" smtClean="0">
                <a:latin typeface="PF Square Sans Pro" pitchFamily="34"/>
              </a:rPr>
              <a:t>.</a:t>
            </a:r>
            <a:endParaRPr lang="lv-LV" sz="2200" dirty="0">
              <a:latin typeface="PF Square Sans Pro" pitchFamily="34"/>
            </a:endParaRPr>
          </a:p>
        </p:txBody>
      </p:sp>
    </p:spTree>
    <p:extLst>
      <p:ext uri="{BB962C8B-B14F-4D97-AF65-F5344CB8AC3E}">
        <p14:creationId xmlns:p14="http://schemas.microsoft.com/office/powerpoint/2010/main" val="1294038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smtClean="0">
                <a:latin typeface="PF Square Sans Pro Medium" pitchFamily="34"/>
              </a:rPr>
              <a:t>Eiro ieviešanas diena</a:t>
            </a:r>
            <a:endParaRPr lang="en-US" dirty="0">
              <a:latin typeface="PF Square Sans Pro Medium" pitchFamily="34"/>
            </a:endParaRPr>
          </a:p>
        </p:txBody>
      </p:sp>
      <p:sp>
        <p:nvSpPr>
          <p:cNvPr id="5" name="Content Placeholder 2"/>
          <p:cNvSpPr txBox="1">
            <a:spLocks/>
          </p:cNvSpPr>
          <p:nvPr/>
        </p:nvSpPr>
        <p:spPr>
          <a:xfrm>
            <a:off x="447996" y="1412776"/>
            <a:ext cx="11181828" cy="4464496"/>
          </a:xfrm>
          <a:prstGeom prst="rect">
            <a:avLst/>
          </a:prstGeom>
        </p:spPr>
        <p:txBody>
          <a:bodyPr rtlCol="0">
            <a:noAutofit/>
          </a:bodyPr>
          <a:lstStyle>
            <a:lvl1pPr marL="342720" marR="0" indent="-342720" algn="l" rtl="0" hangingPunct="0">
              <a:lnSpc>
                <a:spcPct val="102000"/>
              </a:lnSpc>
              <a:spcBef>
                <a:spcPts val="0"/>
              </a:spcBef>
              <a:spcAft>
                <a:spcPts val="1287"/>
              </a:spcAft>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x-none" sz="2900" b="0" i="0" u="none" strike="noStrike" baseline="0">
                <a:ln>
                  <a:noFill/>
                </a:ln>
                <a:solidFill>
                  <a:srgbClr val="4C4C4C"/>
                </a:solidFill>
                <a:latin typeface="Calibri" pitchFamily="34"/>
                <a:ea typeface="SimSun" pitchFamily="2"/>
              </a:defRPr>
            </a:lvl1pPr>
          </a:lstStyle>
          <a:p>
            <a:pPr marL="0" indent="0" hangingPunct="1">
              <a:spcAft>
                <a:spcPts val="0"/>
              </a:spcAft>
              <a:buFont typeface="Arial" pitchFamily="34" charset="0"/>
              <a:buNone/>
              <a:defRPr/>
            </a:pPr>
            <a:r>
              <a:rPr lang="lv-LV" sz="2200" b="1" i="1" kern="0" dirty="0" smtClean="0">
                <a:solidFill>
                  <a:schemeClr val="tx1">
                    <a:lumMod val="75000"/>
                    <a:lumOff val="25000"/>
                  </a:schemeClr>
                </a:solidFill>
                <a:latin typeface="+mn-lt"/>
              </a:rPr>
              <a:t>Piemērs:</a:t>
            </a:r>
          </a:p>
          <a:p>
            <a:pPr>
              <a:spcAft>
                <a:spcPts val="0"/>
              </a:spcAft>
              <a:defRPr/>
            </a:pPr>
            <a:r>
              <a:rPr lang="lv-LV" sz="1800" kern="0" dirty="0" smtClean="0">
                <a:solidFill>
                  <a:schemeClr val="tx1">
                    <a:lumMod val="75000"/>
                    <a:lumOff val="25000"/>
                  </a:schemeClr>
                </a:solidFill>
                <a:latin typeface="+mn-lt"/>
              </a:rPr>
              <a:t>Kreditora konta atlikums uz 31.12.2013. – 2501.20LS</a:t>
            </a:r>
          </a:p>
          <a:p>
            <a:pPr marL="0" indent="12700">
              <a:spcAft>
                <a:spcPts val="0"/>
              </a:spcAft>
              <a:tabLst>
                <a:tab pos="45085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lv-LV" sz="1800" kern="0" dirty="0" smtClean="0">
                <a:solidFill>
                  <a:schemeClr val="tx1">
                    <a:lumMod val="75000"/>
                    <a:lumOff val="25000"/>
                  </a:schemeClr>
                </a:solidFill>
                <a:latin typeface="+mn-lt"/>
              </a:rPr>
              <a:t>Kreditora konta veidojošās sastāvdaļas: Kreditors </a:t>
            </a:r>
            <a:r>
              <a:rPr lang="lv-LV" sz="1800" b="1" kern="0" dirty="0" smtClean="0">
                <a:solidFill>
                  <a:schemeClr val="tx1">
                    <a:lumMod val="75000"/>
                    <a:lumOff val="25000"/>
                  </a:schemeClr>
                </a:solidFill>
                <a:latin typeface="+mn-lt"/>
              </a:rPr>
              <a:t>A</a:t>
            </a:r>
            <a:r>
              <a:rPr lang="lv-LV" sz="1800" kern="0" dirty="0" smtClean="0">
                <a:solidFill>
                  <a:schemeClr val="tx1">
                    <a:lumMod val="75000"/>
                    <a:lumOff val="25000"/>
                  </a:schemeClr>
                </a:solidFill>
                <a:latin typeface="+mn-lt"/>
              </a:rPr>
              <a:t> -500.50 LS; Kreditors </a:t>
            </a:r>
            <a:r>
              <a:rPr lang="lv-LV" sz="1800" b="1" kern="0" dirty="0" smtClean="0">
                <a:solidFill>
                  <a:schemeClr val="tx1">
                    <a:lumMod val="75000"/>
                    <a:lumOff val="25000"/>
                  </a:schemeClr>
                </a:solidFill>
                <a:latin typeface="+mn-lt"/>
              </a:rPr>
              <a:t>B </a:t>
            </a:r>
            <a:r>
              <a:rPr lang="lv-LV" sz="1800" kern="0" dirty="0" smtClean="0">
                <a:solidFill>
                  <a:schemeClr val="tx1">
                    <a:lumMod val="75000"/>
                    <a:lumOff val="25000"/>
                  </a:schemeClr>
                </a:solidFill>
                <a:latin typeface="+mn-lt"/>
              </a:rPr>
              <a:t>-900.45LS; Kreditors </a:t>
            </a:r>
            <a:r>
              <a:rPr lang="lv-LV" sz="1800" b="1" kern="0" dirty="0" smtClean="0">
                <a:solidFill>
                  <a:schemeClr val="tx1">
                    <a:lumMod val="75000"/>
                    <a:lumOff val="25000"/>
                  </a:schemeClr>
                </a:solidFill>
                <a:latin typeface="+mn-lt"/>
              </a:rPr>
              <a:t>C </a:t>
            </a:r>
            <a:r>
              <a:rPr lang="lv-LV" sz="1800" kern="0" dirty="0" smtClean="0">
                <a:solidFill>
                  <a:schemeClr val="tx1">
                    <a:lumMod val="75000"/>
                    <a:lumOff val="25000"/>
                  </a:schemeClr>
                </a:solidFill>
                <a:latin typeface="+mn-lt"/>
              </a:rPr>
              <a:t>1100.25LS</a:t>
            </a:r>
          </a:p>
          <a:p>
            <a:pPr marL="0" indent="12700">
              <a:spcAft>
                <a:spcPts val="0"/>
              </a:spcAft>
              <a:tabLst>
                <a:tab pos="45085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endParaRPr lang="lv-LV" sz="1800" kern="0" dirty="0" smtClean="0">
              <a:solidFill>
                <a:schemeClr val="tx1">
                  <a:lumMod val="75000"/>
                  <a:lumOff val="25000"/>
                </a:schemeClr>
              </a:solidFill>
              <a:latin typeface="+mn-lt"/>
            </a:endParaRPr>
          </a:p>
          <a:p>
            <a:pPr marL="0" indent="0">
              <a:spcAft>
                <a:spcPts val="0"/>
              </a:spcAft>
              <a:buFont typeface="Arial" charset="0"/>
              <a:buNone/>
              <a:defRPr/>
            </a:pPr>
            <a:r>
              <a:rPr lang="lv-LV" sz="1800" kern="0" dirty="0" smtClean="0">
                <a:solidFill>
                  <a:schemeClr val="tx1">
                    <a:lumMod val="75000"/>
                    <a:lumOff val="25000"/>
                  </a:schemeClr>
                </a:solidFill>
                <a:latin typeface="+mn-lt"/>
              </a:rPr>
              <a:t>Uz 01.01.2014. kreditora konta vērtību latos pārrēķina</a:t>
            </a:r>
            <a:r>
              <a:rPr lang="lv-LV" sz="1800" i="1" kern="0" dirty="0" smtClean="0">
                <a:solidFill>
                  <a:schemeClr val="tx1">
                    <a:lumMod val="75000"/>
                    <a:lumOff val="25000"/>
                  </a:schemeClr>
                </a:solidFill>
                <a:latin typeface="+mn-lt"/>
              </a:rPr>
              <a:t> </a:t>
            </a:r>
            <a:r>
              <a:rPr lang="lv-LV" sz="1800" kern="0" dirty="0" smtClean="0">
                <a:solidFill>
                  <a:schemeClr val="tx1">
                    <a:lumMod val="75000"/>
                    <a:lumOff val="25000"/>
                  </a:schemeClr>
                </a:solidFill>
                <a:latin typeface="+mn-lt"/>
              </a:rPr>
              <a:t>uz ekvivalentu eiro</a:t>
            </a:r>
            <a:r>
              <a:rPr lang="lv-LV" sz="1800" i="1" kern="0" dirty="0" smtClean="0">
                <a:solidFill>
                  <a:schemeClr val="tx1">
                    <a:lumMod val="75000"/>
                    <a:lumOff val="25000"/>
                  </a:schemeClr>
                </a:solidFill>
                <a:latin typeface="+mn-lt"/>
              </a:rPr>
              <a:t> </a:t>
            </a:r>
            <a:r>
              <a:rPr lang="lv-LV" sz="1800" kern="0" dirty="0" smtClean="0">
                <a:solidFill>
                  <a:schemeClr val="tx1">
                    <a:lumMod val="75000"/>
                    <a:lumOff val="25000"/>
                  </a:schemeClr>
                </a:solidFill>
                <a:latin typeface="+mn-lt"/>
              </a:rPr>
              <a:t>pēc oficiālā pārejas kursa 0.702804 </a:t>
            </a:r>
            <a:r>
              <a:rPr lang="lv-LV" sz="1800" i="1" kern="0" dirty="0" smtClean="0">
                <a:solidFill>
                  <a:schemeClr val="tx1">
                    <a:lumMod val="75000"/>
                    <a:lumOff val="25000"/>
                  </a:schemeClr>
                </a:solidFill>
                <a:latin typeface="+mn-lt"/>
              </a:rPr>
              <a:t>(aprēķinu veic, dalot summu latos ar oficiālo pārejas kursu) </a:t>
            </a:r>
            <a:r>
              <a:rPr lang="lv-LV" sz="1800" kern="0" dirty="0" smtClean="0">
                <a:solidFill>
                  <a:schemeClr val="tx1">
                    <a:lumMod val="75000"/>
                    <a:lumOff val="25000"/>
                  </a:schemeClr>
                </a:solidFill>
                <a:latin typeface="+mn-lt"/>
              </a:rPr>
              <a:t>un EIKL noteiktajiem noapaļošanas principiem:</a:t>
            </a:r>
          </a:p>
          <a:p>
            <a:pPr marL="0" indent="0">
              <a:spcAft>
                <a:spcPts val="0"/>
              </a:spcAft>
              <a:buFont typeface="Arial" charset="0"/>
              <a:buNone/>
              <a:defRPr/>
            </a:pPr>
            <a:endParaRPr lang="lv-LV" sz="1800" kern="0" dirty="0" smtClean="0">
              <a:solidFill>
                <a:schemeClr val="tx1">
                  <a:lumMod val="75000"/>
                  <a:lumOff val="25000"/>
                </a:schemeClr>
              </a:solidFill>
              <a:latin typeface="+mn-lt"/>
            </a:endParaRPr>
          </a:p>
          <a:p>
            <a:pPr>
              <a:spcAft>
                <a:spcPts val="0"/>
              </a:spcAft>
              <a:defRPr/>
            </a:pPr>
            <a:r>
              <a:rPr lang="lv-LV" sz="1800" b="1" kern="0" dirty="0" smtClean="0">
                <a:solidFill>
                  <a:schemeClr val="tx1">
                    <a:lumMod val="75000"/>
                    <a:lumOff val="25000"/>
                  </a:schemeClr>
                </a:solidFill>
                <a:latin typeface="+mn-lt"/>
              </a:rPr>
              <a:t>Kreditora konta atlikuma kopsumma </a:t>
            </a:r>
            <a:r>
              <a:rPr lang="lv-LV" sz="1800" kern="0" dirty="0" smtClean="0">
                <a:solidFill>
                  <a:schemeClr val="tx1">
                    <a:lumMod val="75000"/>
                    <a:lumOff val="25000"/>
                  </a:schemeClr>
                </a:solidFill>
                <a:latin typeface="+mn-lt"/>
              </a:rPr>
              <a:t>- 2501.20 : 0.702804=</a:t>
            </a:r>
            <a:r>
              <a:rPr lang="lv-LV" sz="1800" b="1" kern="0" dirty="0" smtClean="0">
                <a:solidFill>
                  <a:schemeClr val="tx1">
                    <a:lumMod val="75000"/>
                    <a:lumOff val="25000"/>
                  </a:schemeClr>
                </a:solidFill>
                <a:latin typeface="+mn-lt"/>
              </a:rPr>
              <a:t>3558.89EUR</a:t>
            </a:r>
            <a:endParaRPr lang="lv-LV" sz="1800" kern="0" dirty="0" smtClean="0">
              <a:solidFill>
                <a:schemeClr val="tx1">
                  <a:lumMod val="75000"/>
                  <a:lumOff val="25000"/>
                </a:schemeClr>
              </a:solidFill>
              <a:latin typeface="+mn-lt"/>
            </a:endParaRPr>
          </a:p>
          <a:p>
            <a:pPr>
              <a:spcAft>
                <a:spcPts val="0"/>
              </a:spcAft>
              <a:defRPr/>
            </a:pPr>
            <a:r>
              <a:rPr lang="lv-LV" sz="1800" b="1" kern="0" dirty="0" smtClean="0">
                <a:solidFill>
                  <a:schemeClr val="tx1">
                    <a:lumMod val="75000"/>
                    <a:lumOff val="25000"/>
                  </a:schemeClr>
                </a:solidFill>
                <a:latin typeface="+mn-lt"/>
              </a:rPr>
              <a:t>Kreditora konta veidojošās  sastāvdaļas  kopsumma -</a:t>
            </a:r>
            <a:r>
              <a:rPr lang="lv-LV" sz="1800" b="1" u="sng" kern="0" dirty="0" smtClean="0">
                <a:solidFill>
                  <a:schemeClr val="tx1">
                    <a:lumMod val="75000"/>
                    <a:lumOff val="25000"/>
                  </a:schemeClr>
                </a:solidFill>
                <a:latin typeface="+mn-lt"/>
              </a:rPr>
              <a:t> 3558.88 EUR </a:t>
            </a:r>
            <a:r>
              <a:rPr lang="lv-LV" sz="1800" b="1" kern="0" dirty="0" smtClean="0">
                <a:solidFill>
                  <a:schemeClr val="tx1">
                    <a:lumMod val="75000"/>
                    <a:lumOff val="25000"/>
                  </a:schemeClr>
                </a:solidFill>
                <a:latin typeface="+mn-lt"/>
              </a:rPr>
              <a:t>:</a:t>
            </a:r>
          </a:p>
          <a:p>
            <a:pPr marL="0" indent="0">
              <a:spcAft>
                <a:spcPts val="0"/>
              </a:spcAft>
              <a:buFont typeface="Arial" charset="0"/>
              <a:buNone/>
              <a:defRPr/>
            </a:pPr>
            <a:r>
              <a:rPr lang="lv-LV" sz="1800" kern="0" dirty="0" smtClean="0">
                <a:solidFill>
                  <a:schemeClr val="tx1">
                    <a:lumMod val="75000"/>
                    <a:lumOff val="25000"/>
                  </a:schemeClr>
                </a:solidFill>
                <a:latin typeface="+mn-lt"/>
              </a:rPr>
              <a:t>(500.50 : 0.702804 = 712.15 EUR; 900.45 : 0.702804 = 1281.22 EUR; 1100.25 : 0.702804 = 1565.51 EUR )</a:t>
            </a:r>
          </a:p>
          <a:p>
            <a:pPr marL="0" indent="0">
              <a:spcAft>
                <a:spcPts val="0"/>
              </a:spcAft>
              <a:defRPr/>
            </a:pPr>
            <a:r>
              <a:rPr lang="lv-LV" sz="1800" b="1" u="sng" kern="0" dirty="0" smtClean="0">
                <a:solidFill>
                  <a:schemeClr val="tx1">
                    <a:lumMod val="75000"/>
                    <a:lumOff val="25000"/>
                  </a:schemeClr>
                </a:solidFill>
                <a:latin typeface="+mn-lt"/>
              </a:rPr>
              <a:t>Kreditora konta atlikums uz 01.01.2014. – 3558.88 EUR</a:t>
            </a:r>
            <a:r>
              <a:rPr lang="lv-LV" sz="1800" b="1" kern="0" dirty="0" smtClean="0">
                <a:solidFill>
                  <a:schemeClr val="tx1">
                    <a:lumMod val="75000"/>
                    <a:lumOff val="25000"/>
                  </a:schemeClr>
                </a:solidFill>
                <a:latin typeface="+mn-lt"/>
              </a:rPr>
              <a:t>  </a:t>
            </a:r>
            <a:r>
              <a:rPr lang="lv-LV" sz="1800" kern="0" dirty="0" smtClean="0">
                <a:solidFill>
                  <a:schemeClr val="tx1">
                    <a:lumMod val="75000"/>
                    <a:lumOff val="25000"/>
                  </a:schemeClr>
                </a:solidFill>
                <a:latin typeface="+mn-lt"/>
              </a:rPr>
              <a:t>(pamats kreditora uzskaites vienību kopējā summa)</a:t>
            </a:r>
            <a:endParaRPr lang="lv-LV" sz="1800" b="1" u="sng" kern="0" dirty="0" smtClean="0">
              <a:solidFill>
                <a:schemeClr val="tx1">
                  <a:lumMod val="75000"/>
                  <a:lumOff val="25000"/>
                </a:schemeClr>
              </a:solidFill>
              <a:latin typeface="+mn-lt"/>
            </a:endParaRPr>
          </a:p>
          <a:p>
            <a:pPr marL="0" indent="12700">
              <a:spcAft>
                <a:spcPts val="0"/>
              </a:spcAft>
              <a:tabLst>
                <a:tab pos="45085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lv-LV" sz="1800" kern="0" dirty="0" smtClean="0">
                <a:solidFill>
                  <a:schemeClr val="tx1">
                    <a:lumMod val="75000"/>
                    <a:lumOff val="25000"/>
                  </a:schemeClr>
                </a:solidFill>
                <a:latin typeface="+mn-lt"/>
              </a:rPr>
              <a:t>Starpība 0.01 EUR tiek iekļauta peļņas vai zaudējumu aprēķinā kā ieņēmumi eiro ieviešanas pārskata gadā - 2014.gadā.</a:t>
            </a:r>
          </a:p>
          <a:p>
            <a:pPr>
              <a:spcAft>
                <a:spcPts val="0"/>
              </a:spcAft>
              <a:defRPr/>
            </a:pPr>
            <a:r>
              <a:rPr lang="lv-LV" sz="1800" b="1" kern="0" dirty="0" smtClean="0">
                <a:solidFill>
                  <a:schemeClr val="tx1">
                    <a:lumMod val="75000"/>
                    <a:lumOff val="25000"/>
                  </a:schemeClr>
                </a:solidFill>
                <a:latin typeface="+mn-lt"/>
              </a:rPr>
              <a:t>D Kreditori </a:t>
            </a:r>
            <a:r>
              <a:rPr lang="lv-LV" sz="1800" kern="0" dirty="0" smtClean="0">
                <a:solidFill>
                  <a:schemeClr val="tx1">
                    <a:lumMod val="75000"/>
                    <a:lumOff val="25000"/>
                  </a:schemeClr>
                </a:solidFill>
                <a:latin typeface="+mn-lt"/>
              </a:rPr>
              <a:t>0.01 EUR</a:t>
            </a:r>
          </a:p>
          <a:p>
            <a:pPr>
              <a:defRPr/>
            </a:pPr>
            <a:r>
              <a:rPr lang="lv-LV" sz="1800" b="1" kern="0" dirty="0" smtClean="0">
                <a:solidFill>
                  <a:schemeClr val="tx1">
                    <a:lumMod val="75000"/>
                    <a:lumOff val="25000"/>
                  </a:schemeClr>
                </a:solidFill>
                <a:latin typeface="+mn-lt"/>
              </a:rPr>
              <a:t>K Ieņēmumi </a:t>
            </a:r>
            <a:r>
              <a:rPr lang="lv-LV" sz="1800" kern="0" dirty="0" smtClean="0">
                <a:solidFill>
                  <a:schemeClr val="tx1">
                    <a:lumMod val="75000"/>
                    <a:lumOff val="25000"/>
                  </a:schemeClr>
                </a:solidFill>
                <a:latin typeface="+mn-lt"/>
              </a:rPr>
              <a:t>0.01 EUR </a:t>
            </a:r>
          </a:p>
          <a:p>
            <a:pPr>
              <a:buFont typeface="Arial" pitchFamily="34" charset="0"/>
              <a:buChar char="•"/>
              <a:defRPr/>
            </a:pPr>
            <a:endParaRPr lang="lv-LV" sz="1800" u="sng" kern="0" dirty="0" smtClean="0">
              <a:solidFill>
                <a:schemeClr val="tx2"/>
              </a:solidFill>
            </a:endParaRPr>
          </a:p>
          <a:p>
            <a:pPr>
              <a:defRPr/>
            </a:pPr>
            <a:endParaRPr lang="lv-LV" sz="1800" kern="0" dirty="0">
              <a:solidFill>
                <a:schemeClr val="tx2"/>
              </a:solidFill>
            </a:endParaRPr>
          </a:p>
        </p:txBody>
      </p:sp>
    </p:spTree>
    <p:extLst>
      <p:ext uri="{BB962C8B-B14F-4D97-AF65-F5344CB8AC3E}">
        <p14:creationId xmlns:p14="http://schemas.microsoft.com/office/powerpoint/2010/main" val="3995641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solidFill>
                  <a:schemeClr val="tx1">
                    <a:lumMod val="75000"/>
                    <a:lumOff val="25000"/>
                  </a:schemeClr>
                </a:solidFill>
              </a:rPr>
              <a:t>Līdz 14.janvārim varēsim maksāt gan latos, gan eiro!</a:t>
            </a:r>
            <a:endParaRPr lang="en-US" dirty="0">
              <a:solidFill>
                <a:schemeClr val="tx1">
                  <a:lumMod val="75000"/>
                  <a:lumOff val="25000"/>
                </a:schemeClr>
              </a:solidFill>
            </a:endParaRPr>
          </a:p>
        </p:txBody>
      </p:sp>
      <p:cxnSp>
        <p:nvCxnSpPr>
          <p:cNvPr id="4" name="Straight Arrow Connector 3"/>
          <p:cNvCxnSpPr/>
          <p:nvPr/>
        </p:nvCxnSpPr>
        <p:spPr>
          <a:xfrm flipV="1">
            <a:off x="1558416" y="3291753"/>
            <a:ext cx="8316924" cy="36004"/>
          </a:xfrm>
          <a:prstGeom prst="straightConnector1">
            <a:avLst/>
          </a:prstGeom>
          <a:ln w="254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5" name="Picture 4" descr="Eiro_caursp.png"/>
          <p:cNvPicPr>
            <a:picLocks noChangeAspect="1"/>
          </p:cNvPicPr>
          <p:nvPr/>
        </p:nvPicPr>
        <p:blipFill>
          <a:blip r:embed="rId2" cstate="print"/>
          <a:stretch>
            <a:fillRect/>
          </a:stretch>
        </p:blipFill>
        <p:spPr>
          <a:xfrm>
            <a:off x="5914900" y="1370382"/>
            <a:ext cx="1533418" cy="1309303"/>
          </a:xfrm>
          <a:prstGeom prst="rect">
            <a:avLst/>
          </a:prstGeom>
        </p:spPr>
      </p:pic>
      <p:cxnSp>
        <p:nvCxnSpPr>
          <p:cNvPr id="6" name="Straight Connector 5"/>
          <p:cNvCxnSpPr/>
          <p:nvPr/>
        </p:nvCxnSpPr>
        <p:spPr>
          <a:xfrm rot="5400000">
            <a:off x="2026468" y="3327757"/>
            <a:ext cx="288032"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178596" y="3291753"/>
            <a:ext cx="288032"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9227268" y="3291753"/>
            <a:ext cx="288032"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6598976" y="3291753"/>
            <a:ext cx="288032"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258716" y="3291753"/>
            <a:ext cx="288032"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6346948" y="3291753"/>
            <a:ext cx="288032"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7787108" y="3291753"/>
            <a:ext cx="288032"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46448" y="3471773"/>
            <a:ext cx="900100" cy="369332"/>
          </a:xfrm>
          <a:prstGeom prst="rect">
            <a:avLst/>
          </a:prstGeom>
          <a:noFill/>
        </p:spPr>
        <p:txBody>
          <a:bodyPr wrap="square" rtlCol="0">
            <a:spAutoFit/>
          </a:bodyPr>
          <a:lstStyle/>
          <a:p>
            <a:r>
              <a:rPr lang="lv-LV" dirty="0" smtClean="0">
                <a:solidFill>
                  <a:schemeClr val="tx1">
                    <a:lumMod val="75000"/>
                    <a:lumOff val="25000"/>
                  </a:schemeClr>
                </a:solidFill>
              </a:rPr>
              <a:t>5.03.</a:t>
            </a:r>
            <a:endParaRPr lang="lv-LV" dirty="0">
              <a:solidFill>
                <a:schemeClr val="tx1">
                  <a:lumMod val="75000"/>
                  <a:lumOff val="25000"/>
                </a:schemeClr>
              </a:solidFill>
            </a:endParaRPr>
          </a:p>
        </p:txBody>
      </p:sp>
      <p:sp>
        <p:nvSpPr>
          <p:cNvPr id="14" name="TextBox 13"/>
          <p:cNvSpPr txBox="1"/>
          <p:nvPr/>
        </p:nvSpPr>
        <p:spPr>
          <a:xfrm>
            <a:off x="2998576" y="3507105"/>
            <a:ext cx="900100" cy="369332"/>
          </a:xfrm>
          <a:prstGeom prst="rect">
            <a:avLst/>
          </a:prstGeom>
          <a:noFill/>
        </p:spPr>
        <p:txBody>
          <a:bodyPr wrap="square" rtlCol="0">
            <a:spAutoFit/>
          </a:bodyPr>
          <a:lstStyle/>
          <a:p>
            <a:r>
              <a:rPr lang="lv-LV" dirty="0" smtClean="0">
                <a:solidFill>
                  <a:schemeClr val="tx1">
                    <a:lumMod val="75000"/>
                    <a:lumOff val="25000"/>
                  </a:schemeClr>
                </a:solidFill>
              </a:rPr>
              <a:t>9.07.</a:t>
            </a:r>
            <a:endParaRPr lang="lv-LV" dirty="0">
              <a:solidFill>
                <a:schemeClr val="tx1">
                  <a:lumMod val="75000"/>
                  <a:lumOff val="25000"/>
                </a:schemeClr>
              </a:solidFill>
            </a:endParaRPr>
          </a:p>
        </p:txBody>
      </p:sp>
      <p:sp>
        <p:nvSpPr>
          <p:cNvPr id="15" name="TextBox 14"/>
          <p:cNvSpPr txBox="1"/>
          <p:nvPr/>
        </p:nvSpPr>
        <p:spPr>
          <a:xfrm>
            <a:off x="4078696" y="3507105"/>
            <a:ext cx="900100" cy="369332"/>
          </a:xfrm>
          <a:prstGeom prst="rect">
            <a:avLst/>
          </a:prstGeom>
          <a:noFill/>
        </p:spPr>
        <p:txBody>
          <a:bodyPr wrap="square" rtlCol="0">
            <a:spAutoFit/>
          </a:bodyPr>
          <a:lstStyle/>
          <a:p>
            <a:r>
              <a:rPr lang="lv-LV" dirty="0" smtClean="0">
                <a:solidFill>
                  <a:schemeClr val="tx1">
                    <a:lumMod val="75000"/>
                    <a:lumOff val="25000"/>
                  </a:schemeClr>
                </a:solidFill>
              </a:rPr>
              <a:t>1.10.</a:t>
            </a:r>
            <a:endParaRPr lang="lv-LV" dirty="0">
              <a:solidFill>
                <a:schemeClr val="tx1">
                  <a:lumMod val="75000"/>
                  <a:lumOff val="25000"/>
                </a:schemeClr>
              </a:solidFill>
            </a:endParaRPr>
          </a:p>
        </p:txBody>
      </p:sp>
      <p:sp>
        <p:nvSpPr>
          <p:cNvPr id="16" name="TextBox 15"/>
          <p:cNvSpPr txBox="1"/>
          <p:nvPr/>
        </p:nvSpPr>
        <p:spPr>
          <a:xfrm>
            <a:off x="6490964" y="3507777"/>
            <a:ext cx="900100" cy="369332"/>
          </a:xfrm>
          <a:prstGeom prst="rect">
            <a:avLst/>
          </a:prstGeom>
          <a:noFill/>
        </p:spPr>
        <p:txBody>
          <a:bodyPr wrap="square" rtlCol="0">
            <a:spAutoFit/>
          </a:bodyPr>
          <a:lstStyle/>
          <a:p>
            <a:r>
              <a:rPr lang="lv-LV" dirty="0" smtClean="0">
                <a:solidFill>
                  <a:schemeClr val="tx1">
                    <a:lumMod val="75000"/>
                    <a:lumOff val="25000"/>
                  </a:schemeClr>
                </a:solidFill>
              </a:rPr>
              <a:t>14.01.</a:t>
            </a:r>
            <a:endParaRPr lang="lv-LV" dirty="0">
              <a:solidFill>
                <a:schemeClr val="tx1">
                  <a:lumMod val="75000"/>
                  <a:lumOff val="25000"/>
                </a:schemeClr>
              </a:solidFill>
            </a:endParaRPr>
          </a:p>
        </p:txBody>
      </p:sp>
      <p:sp>
        <p:nvSpPr>
          <p:cNvPr id="17" name="TextBox 16"/>
          <p:cNvSpPr txBox="1"/>
          <p:nvPr/>
        </p:nvSpPr>
        <p:spPr>
          <a:xfrm>
            <a:off x="7643092" y="3507105"/>
            <a:ext cx="900100" cy="369332"/>
          </a:xfrm>
          <a:prstGeom prst="rect">
            <a:avLst/>
          </a:prstGeom>
          <a:noFill/>
        </p:spPr>
        <p:txBody>
          <a:bodyPr wrap="square" rtlCol="0">
            <a:spAutoFit/>
          </a:bodyPr>
          <a:lstStyle/>
          <a:p>
            <a:r>
              <a:rPr lang="lv-LV" dirty="0" smtClean="0">
                <a:solidFill>
                  <a:schemeClr val="tx1">
                    <a:lumMod val="75000"/>
                    <a:lumOff val="25000"/>
                  </a:schemeClr>
                </a:solidFill>
              </a:rPr>
              <a:t>31.03.</a:t>
            </a:r>
            <a:endParaRPr lang="lv-LV" dirty="0">
              <a:solidFill>
                <a:schemeClr val="tx1">
                  <a:lumMod val="75000"/>
                  <a:lumOff val="25000"/>
                </a:schemeClr>
              </a:solidFill>
            </a:endParaRPr>
          </a:p>
        </p:txBody>
      </p:sp>
      <p:sp>
        <p:nvSpPr>
          <p:cNvPr id="18" name="TextBox 17"/>
          <p:cNvSpPr txBox="1"/>
          <p:nvPr/>
        </p:nvSpPr>
        <p:spPr>
          <a:xfrm>
            <a:off x="9083252" y="3507105"/>
            <a:ext cx="900100" cy="369332"/>
          </a:xfrm>
          <a:prstGeom prst="rect">
            <a:avLst/>
          </a:prstGeom>
          <a:noFill/>
        </p:spPr>
        <p:txBody>
          <a:bodyPr wrap="square" rtlCol="0">
            <a:spAutoFit/>
          </a:bodyPr>
          <a:lstStyle/>
          <a:p>
            <a:r>
              <a:rPr lang="lv-LV" dirty="0" smtClean="0">
                <a:solidFill>
                  <a:schemeClr val="tx1">
                    <a:lumMod val="75000"/>
                    <a:lumOff val="25000"/>
                  </a:schemeClr>
                </a:solidFill>
              </a:rPr>
              <a:t>30.06.</a:t>
            </a:r>
            <a:endParaRPr lang="lv-LV" dirty="0">
              <a:solidFill>
                <a:schemeClr val="tx1">
                  <a:lumMod val="75000"/>
                  <a:lumOff val="25000"/>
                </a:schemeClr>
              </a:solidFill>
            </a:endParaRPr>
          </a:p>
        </p:txBody>
      </p:sp>
      <p:sp>
        <p:nvSpPr>
          <p:cNvPr id="19" name="TextBox 18"/>
          <p:cNvSpPr txBox="1"/>
          <p:nvPr/>
        </p:nvSpPr>
        <p:spPr>
          <a:xfrm>
            <a:off x="6094920" y="2751693"/>
            <a:ext cx="1260140" cy="369332"/>
          </a:xfrm>
          <a:prstGeom prst="rect">
            <a:avLst/>
          </a:prstGeom>
          <a:noFill/>
        </p:spPr>
        <p:txBody>
          <a:bodyPr wrap="square" rtlCol="0">
            <a:spAutoFit/>
          </a:bodyPr>
          <a:lstStyle/>
          <a:p>
            <a:r>
              <a:rPr lang="lv-LV" dirty="0" smtClean="0">
                <a:solidFill>
                  <a:schemeClr val="tx1">
                    <a:lumMod val="75000"/>
                    <a:lumOff val="25000"/>
                  </a:schemeClr>
                </a:solidFill>
              </a:rPr>
              <a:t>01.01.14.</a:t>
            </a:r>
            <a:endParaRPr lang="lv-LV" dirty="0">
              <a:solidFill>
                <a:schemeClr val="tx1">
                  <a:lumMod val="75000"/>
                  <a:lumOff val="25000"/>
                </a:schemeClr>
              </a:solidFill>
            </a:endParaRPr>
          </a:p>
        </p:txBody>
      </p:sp>
      <p:sp>
        <p:nvSpPr>
          <p:cNvPr id="20" name="TextBox 19"/>
          <p:cNvSpPr txBox="1"/>
          <p:nvPr/>
        </p:nvSpPr>
        <p:spPr>
          <a:xfrm>
            <a:off x="1270384" y="5258814"/>
            <a:ext cx="1512168" cy="369332"/>
          </a:xfrm>
          <a:prstGeom prst="rect">
            <a:avLst/>
          </a:prstGeom>
          <a:noFill/>
        </p:spPr>
        <p:txBody>
          <a:bodyPr wrap="square" rtlCol="0">
            <a:spAutoFit/>
          </a:bodyPr>
          <a:lstStyle/>
          <a:p>
            <a:r>
              <a:rPr lang="lv-LV" dirty="0" smtClean="0">
                <a:solidFill>
                  <a:schemeClr val="tx1">
                    <a:lumMod val="75000"/>
                    <a:lumOff val="25000"/>
                  </a:schemeClr>
                </a:solidFill>
              </a:rPr>
              <a:t>pieteikums</a:t>
            </a:r>
            <a:endParaRPr lang="lv-LV" dirty="0">
              <a:solidFill>
                <a:schemeClr val="tx1">
                  <a:lumMod val="75000"/>
                  <a:lumOff val="25000"/>
                </a:schemeClr>
              </a:solidFill>
            </a:endParaRPr>
          </a:p>
        </p:txBody>
      </p:sp>
      <p:sp>
        <p:nvSpPr>
          <p:cNvPr id="21" name="TextBox 20"/>
          <p:cNvSpPr txBox="1"/>
          <p:nvPr/>
        </p:nvSpPr>
        <p:spPr>
          <a:xfrm>
            <a:off x="2386508" y="4983556"/>
            <a:ext cx="1512168" cy="646331"/>
          </a:xfrm>
          <a:prstGeom prst="rect">
            <a:avLst/>
          </a:prstGeom>
          <a:noFill/>
        </p:spPr>
        <p:txBody>
          <a:bodyPr wrap="square" rtlCol="0">
            <a:spAutoFit/>
          </a:bodyPr>
          <a:lstStyle/>
          <a:p>
            <a:r>
              <a:rPr lang="lv-LV" dirty="0" smtClean="0">
                <a:solidFill>
                  <a:schemeClr val="tx1">
                    <a:lumMod val="75000"/>
                    <a:lumOff val="25000"/>
                  </a:schemeClr>
                </a:solidFill>
              </a:rPr>
              <a:t>lēmums un maiņas kurss</a:t>
            </a:r>
            <a:endParaRPr lang="lv-LV" dirty="0">
              <a:solidFill>
                <a:schemeClr val="tx1">
                  <a:lumMod val="75000"/>
                  <a:lumOff val="25000"/>
                </a:schemeClr>
              </a:solidFill>
            </a:endParaRPr>
          </a:p>
        </p:txBody>
      </p:sp>
      <p:sp>
        <p:nvSpPr>
          <p:cNvPr id="22" name="TextBox 21"/>
          <p:cNvSpPr txBox="1"/>
          <p:nvPr/>
        </p:nvSpPr>
        <p:spPr>
          <a:xfrm>
            <a:off x="3718656" y="4708683"/>
            <a:ext cx="1620180" cy="923330"/>
          </a:xfrm>
          <a:prstGeom prst="rect">
            <a:avLst/>
          </a:prstGeom>
          <a:noFill/>
        </p:spPr>
        <p:txBody>
          <a:bodyPr wrap="square" rtlCol="0">
            <a:spAutoFit/>
          </a:bodyPr>
          <a:lstStyle/>
          <a:p>
            <a:r>
              <a:rPr lang="lv-LV" dirty="0" smtClean="0">
                <a:solidFill>
                  <a:schemeClr val="tx1">
                    <a:lumMod val="75000"/>
                    <a:lumOff val="25000"/>
                  </a:schemeClr>
                </a:solidFill>
              </a:rPr>
              <a:t>paralēlā atspoguļošana</a:t>
            </a:r>
          </a:p>
          <a:p>
            <a:r>
              <a:rPr lang="lv-LV" dirty="0" smtClean="0">
                <a:solidFill>
                  <a:schemeClr val="tx1">
                    <a:lumMod val="75000"/>
                    <a:lumOff val="25000"/>
                  </a:schemeClr>
                </a:solidFill>
              </a:rPr>
              <a:t>Ls un €</a:t>
            </a:r>
          </a:p>
        </p:txBody>
      </p:sp>
      <p:sp>
        <p:nvSpPr>
          <p:cNvPr id="23" name="TextBox 22"/>
          <p:cNvSpPr txBox="1"/>
          <p:nvPr/>
        </p:nvSpPr>
        <p:spPr>
          <a:xfrm>
            <a:off x="6346948" y="4731528"/>
            <a:ext cx="1440160" cy="923330"/>
          </a:xfrm>
          <a:prstGeom prst="rect">
            <a:avLst/>
          </a:prstGeom>
          <a:noFill/>
        </p:spPr>
        <p:txBody>
          <a:bodyPr wrap="square" rtlCol="0">
            <a:spAutoFit/>
          </a:bodyPr>
          <a:lstStyle/>
          <a:p>
            <a:r>
              <a:rPr lang="lv-LV" dirty="0" smtClean="0">
                <a:solidFill>
                  <a:schemeClr val="tx1">
                    <a:lumMod val="75000"/>
                    <a:lumOff val="25000"/>
                  </a:schemeClr>
                </a:solidFill>
              </a:rPr>
              <a:t>vienlaicīgā apgrozība </a:t>
            </a:r>
          </a:p>
          <a:p>
            <a:r>
              <a:rPr lang="lv-LV" dirty="0" smtClean="0">
                <a:solidFill>
                  <a:schemeClr val="tx1">
                    <a:lumMod val="75000"/>
                    <a:lumOff val="25000"/>
                  </a:schemeClr>
                </a:solidFill>
              </a:rPr>
              <a:t>Ls un €</a:t>
            </a:r>
            <a:endParaRPr lang="lv-LV" dirty="0">
              <a:solidFill>
                <a:schemeClr val="tx1">
                  <a:lumMod val="75000"/>
                  <a:lumOff val="25000"/>
                </a:schemeClr>
              </a:solidFill>
            </a:endParaRPr>
          </a:p>
        </p:txBody>
      </p:sp>
      <p:sp>
        <p:nvSpPr>
          <p:cNvPr id="24" name="TextBox 23"/>
          <p:cNvSpPr txBox="1"/>
          <p:nvPr/>
        </p:nvSpPr>
        <p:spPr>
          <a:xfrm>
            <a:off x="7607088" y="4719331"/>
            <a:ext cx="1404156" cy="923330"/>
          </a:xfrm>
          <a:prstGeom prst="rect">
            <a:avLst/>
          </a:prstGeom>
          <a:noFill/>
        </p:spPr>
        <p:txBody>
          <a:bodyPr wrap="square" rtlCol="0">
            <a:spAutoFit/>
          </a:bodyPr>
          <a:lstStyle/>
          <a:p>
            <a:r>
              <a:rPr lang="lv-LV" dirty="0" smtClean="0">
                <a:solidFill>
                  <a:schemeClr val="tx1">
                    <a:lumMod val="75000"/>
                    <a:lumOff val="25000"/>
                  </a:schemeClr>
                </a:solidFill>
              </a:rPr>
              <a:t>302 pasta vietās maina </a:t>
            </a:r>
          </a:p>
          <a:p>
            <a:r>
              <a:rPr lang="lv-LV" dirty="0" smtClean="0">
                <a:solidFill>
                  <a:schemeClr val="tx1">
                    <a:lumMod val="75000"/>
                    <a:lumOff val="25000"/>
                  </a:schemeClr>
                </a:solidFill>
              </a:rPr>
              <a:t>Ls uz €</a:t>
            </a:r>
            <a:endParaRPr lang="lv-LV" dirty="0">
              <a:solidFill>
                <a:schemeClr val="tx1">
                  <a:lumMod val="75000"/>
                  <a:lumOff val="25000"/>
                </a:schemeClr>
              </a:solidFill>
            </a:endParaRPr>
          </a:p>
        </p:txBody>
      </p:sp>
      <p:sp>
        <p:nvSpPr>
          <p:cNvPr id="25" name="TextBox 24"/>
          <p:cNvSpPr txBox="1"/>
          <p:nvPr/>
        </p:nvSpPr>
        <p:spPr>
          <a:xfrm>
            <a:off x="8903232" y="4454529"/>
            <a:ext cx="972108" cy="1200329"/>
          </a:xfrm>
          <a:prstGeom prst="rect">
            <a:avLst/>
          </a:prstGeom>
          <a:noFill/>
        </p:spPr>
        <p:txBody>
          <a:bodyPr wrap="square" rtlCol="0">
            <a:spAutoFit/>
          </a:bodyPr>
          <a:lstStyle/>
          <a:p>
            <a:r>
              <a:rPr lang="lv-LV" dirty="0" smtClean="0">
                <a:solidFill>
                  <a:schemeClr val="tx1">
                    <a:lumMod val="75000"/>
                    <a:lumOff val="25000"/>
                  </a:schemeClr>
                </a:solidFill>
              </a:rPr>
              <a:t>visās bankās maina </a:t>
            </a:r>
          </a:p>
          <a:p>
            <a:r>
              <a:rPr lang="lv-LV" dirty="0" smtClean="0">
                <a:solidFill>
                  <a:schemeClr val="tx1">
                    <a:lumMod val="75000"/>
                    <a:lumOff val="25000"/>
                  </a:schemeClr>
                </a:solidFill>
              </a:rPr>
              <a:t>Ls uz €</a:t>
            </a:r>
            <a:endParaRPr lang="lv-LV" dirty="0">
              <a:solidFill>
                <a:schemeClr val="tx1">
                  <a:lumMod val="75000"/>
                  <a:lumOff val="25000"/>
                </a:schemeClr>
              </a:solidFill>
            </a:endParaRPr>
          </a:p>
        </p:txBody>
      </p:sp>
      <p:sp>
        <p:nvSpPr>
          <p:cNvPr id="26" name="TextBox 25"/>
          <p:cNvSpPr txBox="1"/>
          <p:nvPr/>
        </p:nvSpPr>
        <p:spPr>
          <a:xfrm>
            <a:off x="9370776" y="1898245"/>
            <a:ext cx="972108" cy="1200329"/>
          </a:xfrm>
          <a:prstGeom prst="rect">
            <a:avLst/>
          </a:prstGeom>
          <a:noFill/>
        </p:spPr>
        <p:txBody>
          <a:bodyPr wrap="square" rtlCol="0">
            <a:spAutoFit/>
          </a:bodyPr>
          <a:lstStyle/>
          <a:p>
            <a:r>
              <a:rPr lang="lv-LV" dirty="0" smtClean="0">
                <a:solidFill>
                  <a:schemeClr val="tx1">
                    <a:lumMod val="75000"/>
                    <a:lumOff val="25000"/>
                  </a:schemeClr>
                </a:solidFill>
              </a:rPr>
              <a:t>LB maina </a:t>
            </a:r>
          </a:p>
          <a:p>
            <a:r>
              <a:rPr lang="lv-LV" dirty="0" smtClean="0">
                <a:solidFill>
                  <a:schemeClr val="tx1">
                    <a:lumMod val="75000"/>
                    <a:lumOff val="25000"/>
                  </a:schemeClr>
                </a:solidFill>
              </a:rPr>
              <a:t>Ls uz € mūžīgi</a:t>
            </a:r>
            <a:endParaRPr lang="lv-LV" dirty="0">
              <a:solidFill>
                <a:schemeClr val="tx1">
                  <a:lumMod val="75000"/>
                  <a:lumOff val="25000"/>
                </a:schemeClr>
              </a:solidFill>
            </a:endParaRPr>
          </a:p>
        </p:txBody>
      </p:sp>
      <p:pic>
        <p:nvPicPr>
          <p:cNvPr id="27" name="Picture 18" descr="27.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8516" y="2162471"/>
            <a:ext cx="2791445" cy="88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Connector 27"/>
          <p:cNvCxnSpPr/>
          <p:nvPr/>
        </p:nvCxnSpPr>
        <p:spPr>
          <a:xfrm rot="5400000">
            <a:off x="5410844" y="3278594"/>
            <a:ext cx="288032"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230824" y="3493946"/>
            <a:ext cx="900100" cy="369332"/>
          </a:xfrm>
          <a:prstGeom prst="rect">
            <a:avLst/>
          </a:prstGeom>
          <a:noFill/>
        </p:spPr>
        <p:txBody>
          <a:bodyPr wrap="square" rtlCol="0">
            <a:spAutoFit/>
          </a:bodyPr>
          <a:lstStyle/>
          <a:p>
            <a:r>
              <a:rPr lang="lv-LV" dirty="0" smtClean="0">
                <a:solidFill>
                  <a:schemeClr val="tx1">
                    <a:lumMod val="75000"/>
                    <a:lumOff val="25000"/>
                  </a:schemeClr>
                </a:solidFill>
              </a:rPr>
              <a:t>10.12.</a:t>
            </a:r>
            <a:endParaRPr lang="lv-LV" dirty="0">
              <a:solidFill>
                <a:schemeClr val="tx1">
                  <a:lumMod val="75000"/>
                  <a:lumOff val="25000"/>
                </a:schemeClr>
              </a:solidFill>
            </a:endParaRPr>
          </a:p>
        </p:txBody>
      </p:sp>
      <p:sp>
        <p:nvSpPr>
          <p:cNvPr id="30" name="TextBox 29"/>
          <p:cNvSpPr txBox="1"/>
          <p:nvPr/>
        </p:nvSpPr>
        <p:spPr>
          <a:xfrm>
            <a:off x="5122812" y="4214698"/>
            <a:ext cx="1584176" cy="1446550"/>
          </a:xfrm>
          <a:prstGeom prst="rect">
            <a:avLst/>
          </a:prstGeom>
          <a:noFill/>
        </p:spPr>
        <p:txBody>
          <a:bodyPr wrap="square" rtlCol="0">
            <a:spAutoFit/>
          </a:bodyPr>
          <a:lstStyle/>
          <a:p>
            <a:r>
              <a:rPr lang="lv-LV" dirty="0" smtClean="0">
                <a:solidFill>
                  <a:schemeClr val="tx1">
                    <a:lumMod val="75000"/>
                    <a:lumOff val="25000"/>
                  </a:schemeClr>
                </a:solidFill>
              </a:rPr>
              <a:t>€ </a:t>
            </a:r>
            <a:r>
              <a:rPr lang="lv-LV" dirty="0" err="1" smtClean="0">
                <a:solidFill>
                  <a:schemeClr val="tx1">
                    <a:lumMod val="75000"/>
                    <a:lumOff val="25000"/>
                  </a:schemeClr>
                </a:solidFill>
              </a:rPr>
              <a:t>sākum-komplekti</a:t>
            </a:r>
            <a:endParaRPr lang="lv-LV" dirty="0" smtClean="0">
              <a:solidFill>
                <a:schemeClr val="tx1">
                  <a:lumMod val="75000"/>
                  <a:lumOff val="25000"/>
                </a:schemeClr>
              </a:solidFill>
            </a:endParaRPr>
          </a:p>
          <a:p>
            <a:r>
              <a:rPr lang="lv-LV" dirty="0" smtClean="0">
                <a:solidFill>
                  <a:schemeClr val="tx1">
                    <a:lumMod val="75000"/>
                    <a:lumOff val="25000"/>
                  </a:schemeClr>
                </a:solidFill>
              </a:rPr>
              <a:t>un priekš-</a:t>
            </a:r>
          </a:p>
          <a:p>
            <a:r>
              <a:rPr lang="lv-LV" dirty="0" smtClean="0">
                <a:solidFill>
                  <a:schemeClr val="tx1">
                    <a:lumMod val="75000"/>
                    <a:lumOff val="25000"/>
                  </a:schemeClr>
                </a:solidFill>
              </a:rPr>
              <a:t>piegāde </a:t>
            </a:r>
            <a:r>
              <a:rPr lang="lv-LV" sz="1400" i="1" dirty="0" smtClean="0">
                <a:solidFill>
                  <a:schemeClr val="tx1">
                    <a:lumMod val="75000"/>
                    <a:lumOff val="25000"/>
                  </a:schemeClr>
                </a:solidFill>
              </a:rPr>
              <a:t>(uzņēmumiem)</a:t>
            </a:r>
            <a:endParaRPr lang="lv-LV" i="1" dirty="0" smtClean="0">
              <a:solidFill>
                <a:schemeClr val="tx1">
                  <a:lumMod val="75000"/>
                  <a:lumOff val="25000"/>
                </a:schemeClr>
              </a:solidFill>
            </a:endParaRPr>
          </a:p>
        </p:txBody>
      </p:sp>
      <p:sp>
        <p:nvSpPr>
          <p:cNvPr id="31" name="TextBox 30"/>
          <p:cNvSpPr txBox="1"/>
          <p:nvPr/>
        </p:nvSpPr>
        <p:spPr>
          <a:xfrm>
            <a:off x="6742992" y="4070682"/>
            <a:ext cx="3599892" cy="369332"/>
          </a:xfrm>
          <a:prstGeom prst="rect">
            <a:avLst/>
          </a:prstGeom>
          <a:noFill/>
        </p:spPr>
        <p:txBody>
          <a:bodyPr wrap="square" rtlCol="0">
            <a:spAutoFit/>
          </a:bodyPr>
          <a:lstStyle/>
          <a:p>
            <a:r>
              <a:rPr lang="lv-LV" b="1" dirty="0" smtClean="0">
                <a:solidFill>
                  <a:srgbClr val="FF0000"/>
                </a:solidFill>
              </a:rPr>
              <a:t>nomaiņa – bez komisijas maksas</a:t>
            </a:r>
            <a:endParaRPr lang="lv-LV" b="1" dirty="0">
              <a:solidFill>
                <a:srgbClr val="FF0000"/>
              </a:solidFill>
            </a:endParaRPr>
          </a:p>
        </p:txBody>
      </p:sp>
    </p:spTree>
    <p:extLst>
      <p:ext uri="{BB962C8B-B14F-4D97-AF65-F5344CB8AC3E}">
        <p14:creationId xmlns:p14="http://schemas.microsoft.com/office/powerpoint/2010/main" val="2725926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20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down)">
                                      <p:cBhvr>
                                        <p:cTn id="48" dur="500"/>
                                        <p:tgtEl>
                                          <p:spTgt spid="2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down)">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down)">
                                      <p:cBhvr>
                                        <p:cTn id="56" dur="500"/>
                                        <p:tgtEl>
                                          <p:spTgt spid="9"/>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down)">
                                      <p:cBhvr>
                                        <p:cTn id="59" dur="500"/>
                                        <p:tgtEl>
                                          <p:spTgt spid="16"/>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down)">
                                      <p:cBhvr>
                                        <p:cTn id="67" dur="500"/>
                                        <p:tgtEl>
                                          <p:spTgt spid="12"/>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down)">
                                      <p:cBhvr>
                                        <p:cTn id="70" dur="500"/>
                                        <p:tgtEl>
                                          <p:spTgt spid="1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down)">
                                      <p:cBhvr>
                                        <p:cTn id="73" dur="500"/>
                                        <p:tgtEl>
                                          <p:spTgt spid="2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wipe(down)">
                                      <p:cBhvr>
                                        <p:cTn id="78" dur="500"/>
                                        <p:tgtEl>
                                          <p:spTgt spid="8"/>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down)">
                                      <p:cBhvr>
                                        <p:cTn id="81" dur="500"/>
                                        <p:tgtEl>
                                          <p:spTgt spid="18"/>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ipe(down)">
                                      <p:cBhvr>
                                        <p:cTn id="84" dur="5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26">
                                            <p:txEl>
                                              <p:pRg st="0" end="0"/>
                                            </p:txEl>
                                          </p:spTgt>
                                        </p:tgtEl>
                                        <p:attrNameLst>
                                          <p:attrName>style.visibility</p:attrName>
                                        </p:attrNameLst>
                                      </p:cBhvr>
                                      <p:to>
                                        <p:strVal val="visible"/>
                                      </p:to>
                                    </p:set>
                                    <p:animEffect transition="in" filter="wipe(down)">
                                      <p:cBhvr>
                                        <p:cTn id="89" dur="500"/>
                                        <p:tgtEl>
                                          <p:spTgt spid="26">
                                            <p:txEl>
                                              <p:pRg st="0" end="0"/>
                                            </p:txEl>
                                          </p:spTgt>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26">
                                            <p:txEl>
                                              <p:pRg st="1" end="1"/>
                                            </p:txEl>
                                          </p:spTgt>
                                        </p:tgtEl>
                                        <p:attrNameLst>
                                          <p:attrName>style.visibility</p:attrName>
                                        </p:attrNameLst>
                                      </p:cBhvr>
                                      <p:to>
                                        <p:strVal val="visible"/>
                                      </p:to>
                                    </p:set>
                                    <p:animEffect transition="in" filter="wipe(down)">
                                      <p:cBhvr>
                                        <p:cTn id="92" dur="500"/>
                                        <p:tgtEl>
                                          <p:spTgt spid="26">
                                            <p:txEl>
                                              <p:pRg st="1" end="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wipe(down)">
                                      <p:cBhvr>
                                        <p:cTn id="97"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20" grpId="0"/>
      <p:bldP spid="21" grpId="0"/>
      <p:bldP spid="22" grpId="0"/>
      <p:bldP spid="23" grpId="0"/>
      <p:bldP spid="24" grpId="0"/>
      <p:bldP spid="25" grpId="0"/>
      <p:bldP spid="26" grpId="0" build="allAtOnce"/>
      <p:bldP spid="29" grpId="0"/>
      <p:bldP spid="30" grpId="0"/>
      <p:bldP spid="31"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smtClean="0">
                <a:latin typeface="PF Square Sans Pro Medium" pitchFamily="34"/>
              </a:rPr>
              <a:t>Pamatlīdzekļu kartiņa</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spcAft>
                <a:spcPts val="0"/>
              </a:spcAft>
            </a:pPr>
            <a:r>
              <a:rPr lang="lv-LV" sz="2800" b="1" i="1" dirty="0">
                <a:solidFill>
                  <a:schemeClr val="tx1">
                    <a:lumMod val="75000"/>
                    <a:lumOff val="25000"/>
                  </a:schemeClr>
                </a:solidFill>
              </a:rPr>
              <a:t>Piemēram:</a:t>
            </a:r>
            <a:endParaRPr lang="lv-LV" sz="2800" i="1" dirty="0">
              <a:solidFill>
                <a:schemeClr val="tx1">
                  <a:lumMod val="75000"/>
                  <a:lumOff val="25000"/>
                </a:schemeClr>
              </a:solidFill>
            </a:endParaRPr>
          </a:p>
          <a:p>
            <a:pPr marL="0" indent="12700">
              <a:spcAft>
                <a:spcPts val="0"/>
              </a:spcAft>
              <a:tabLst>
                <a:tab pos="45085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400" dirty="0">
                <a:solidFill>
                  <a:schemeClr val="tx1">
                    <a:lumMod val="75000"/>
                    <a:lumOff val="25000"/>
                  </a:schemeClr>
                </a:solidFill>
              </a:rPr>
              <a:t>Pamatlīdzekļa uzskaites kartiņā no latiem uz ekvivalentu eiro pēc oficiālā </a:t>
            </a:r>
            <a:r>
              <a:rPr lang="lv-LV" sz="2400" dirty="0" smtClean="0">
                <a:solidFill>
                  <a:schemeClr val="tx1">
                    <a:lumMod val="75000"/>
                    <a:lumOff val="25000"/>
                  </a:schemeClr>
                </a:solidFill>
              </a:rPr>
              <a:t>pārejas kursa </a:t>
            </a:r>
            <a:r>
              <a:rPr lang="lv-LV" sz="2400" dirty="0">
                <a:solidFill>
                  <a:schemeClr val="tx1">
                    <a:lumMod val="75000"/>
                    <a:lumOff val="25000"/>
                  </a:schemeClr>
                </a:solidFill>
              </a:rPr>
              <a:t>un EIKL noteiktajiem noapaļošanas principiem </a:t>
            </a:r>
            <a:r>
              <a:rPr lang="lv-LV" sz="2400" dirty="0" smtClean="0">
                <a:solidFill>
                  <a:schemeClr val="tx1">
                    <a:lumMod val="75000"/>
                    <a:lumOff val="25000"/>
                  </a:schemeClr>
                </a:solidFill>
              </a:rPr>
              <a:t>būtu jāpārrēķina</a:t>
            </a:r>
            <a:r>
              <a:rPr lang="lv-LV" sz="2400" dirty="0">
                <a:solidFill>
                  <a:schemeClr val="tx1">
                    <a:lumMod val="75000"/>
                    <a:lumOff val="25000"/>
                  </a:schemeClr>
                </a:solidFill>
              </a:rPr>
              <a:t>:</a:t>
            </a:r>
          </a:p>
          <a:p>
            <a:pPr marL="0" indent="354013">
              <a:spcAft>
                <a:spcPts val="0"/>
              </a:spcAft>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lv-LV" sz="2400" dirty="0">
              <a:solidFill>
                <a:schemeClr val="tx1">
                  <a:lumMod val="75000"/>
                  <a:lumOff val="25000"/>
                </a:schemeClr>
              </a:solidFill>
            </a:endParaRPr>
          </a:p>
          <a:p>
            <a:pPr>
              <a:spcAft>
                <a:spcPts val="0"/>
              </a:spcAft>
            </a:pPr>
            <a:r>
              <a:rPr lang="lv-LV" sz="2400" b="1" dirty="0">
                <a:solidFill>
                  <a:schemeClr val="tx1">
                    <a:lumMod val="75000"/>
                    <a:lumOff val="25000"/>
                  </a:schemeClr>
                </a:solidFill>
              </a:rPr>
              <a:t>Pamatlīdzekļa sākotnējo (iegādes vērtību): </a:t>
            </a:r>
            <a:r>
              <a:rPr lang="lv-LV" sz="2400" i="1" dirty="0">
                <a:solidFill>
                  <a:schemeClr val="tx1">
                    <a:lumMod val="75000"/>
                    <a:lumOff val="25000"/>
                  </a:schemeClr>
                </a:solidFill>
              </a:rPr>
              <a:t>1000,00 </a:t>
            </a:r>
            <a:r>
              <a:rPr lang="lv-LV" sz="2400" i="1" dirty="0" smtClean="0">
                <a:solidFill>
                  <a:schemeClr val="tx1">
                    <a:lumMod val="75000"/>
                    <a:lumOff val="25000"/>
                  </a:schemeClr>
                </a:solidFill>
              </a:rPr>
              <a:t>Ls - </a:t>
            </a:r>
            <a:r>
              <a:rPr lang="lv-LV" sz="2400" b="1" i="1" dirty="0" smtClean="0">
                <a:solidFill>
                  <a:schemeClr val="tx1">
                    <a:lumMod val="75000"/>
                    <a:lumOff val="25000"/>
                  </a:schemeClr>
                </a:solidFill>
              </a:rPr>
              <a:t>1422,87 </a:t>
            </a:r>
            <a:r>
              <a:rPr lang="lv-LV" sz="2400" dirty="0">
                <a:solidFill>
                  <a:schemeClr val="tx1">
                    <a:lumMod val="75000"/>
                    <a:lumOff val="25000"/>
                  </a:schemeClr>
                </a:solidFill>
              </a:rPr>
              <a:t>eiro</a:t>
            </a:r>
          </a:p>
          <a:p>
            <a:pPr>
              <a:spcAft>
                <a:spcPts val="0"/>
              </a:spcAft>
            </a:pPr>
            <a:r>
              <a:rPr lang="lv-LV" sz="2400" b="1" dirty="0">
                <a:solidFill>
                  <a:schemeClr val="tx1">
                    <a:lumMod val="75000"/>
                    <a:lumOff val="25000"/>
                  </a:schemeClr>
                </a:solidFill>
              </a:rPr>
              <a:t>Pamatlīdzekļa uzkrāto nolietojumu kopsummu: </a:t>
            </a:r>
            <a:r>
              <a:rPr lang="lv-LV" sz="2400" i="1" dirty="0">
                <a:solidFill>
                  <a:schemeClr val="tx1">
                    <a:lumMod val="75000"/>
                    <a:lumOff val="25000"/>
                  </a:schemeClr>
                </a:solidFill>
              </a:rPr>
              <a:t>190.00 Ls </a:t>
            </a:r>
            <a:r>
              <a:rPr lang="lv-LV" sz="2400" i="1" dirty="0" smtClean="0">
                <a:solidFill>
                  <a:schemeClr val="tx1">
                    <a:lumMod val="75000"/>
                    <a:lumOff val="25000"/>
                  </a:schemeClr>
                </a:solidFill>
              </a:rPr>
              <a:t>- </a:t>
            </a:r>
            <a:r>
              <a:rPr lang="lv-LV" sz="2400" b="1" i="1" dirty="0" smtClean="0">
                <a:solidFill>
                  <a:schemeClr val="tx1">
                    <a:lumMod val="75000"/>
                    <a:lumOff val="25000"/>
                  </a:schemeClr>
                </a:solidFill>
              </a:rPr>
              <a:t>270,35 </a:t>
            </a:r>
            <a:r>
              <a:rPr lang="lv-LV" sz="2400" dirty="0">
                <a:solidFill>
                  <a:schemeClr val="tx1">
                    <a:lumMod val="75000"/>
                    <a:lumOff val="25000"/>
                  </a:schemeClr>
                </a:solidFill>
              </a:rPr>
              <a:t>eiro</a:t>
            </a:r>
            <a:r>
              <a:rPr lang="lv-LV" sz="2400" i="1" dirty="0">
                <a:solidFill>
                  <a:schemeClr val="tx1">
                    <a:lumMod val="75000"/>
                    <a:lumOff val="25000"/>
                  </a:schemeClr>
                </a:solidFill>
              </a:rPr>
              <a:t> </a:t>
            </a:r>
            <a:r>
              <a:rPr lang="lv-LV" sz="2400" i="1" dirty="0" smtClean="0">
                <a:solidFill>
                  <a:schemeClr val="tx1">
                    <a:lumMod val="75000"/>
                    <a:lumOff val="25000"/>
                  </a:schemeClr>
                </a:solidFill>
              </a:rPr>
              <a:t>/ </a:t>
            </a:r>
            <a:r>
              <a:rPr lang="lv-LV" sz="2400" i="1" dirty="0" smtClean="0">
                <a:solidFill>
                  <a:srgbClr val="C00000"/>
                </a:solidFill>
              </a:rPr>
              <a:t>270,34</a:t>
            </a:r>
            <a:r>
              <a:rPr lang="lv-LV" sz="2400" i="1" dirty="0">
                <a:solidFill>
                  <a:srgbClr val="C00000"/>
                </a:solidFill>
              </a:rPr>
              <a:t>?</a:t>
            </a:r>
          </a:p>
          <a:p>
            <a:pPr marL="0" indent="0">
              <a:spcAft>
                <a:spcPts val="0"/>
              </a:spcAft>
            </a:pPr>
            <a:r>
              <a:rPr lang="lv-LV" sz="2400" b="1" dirty="0">
                <a:solidFill>
                  <a:schemeClr val="tx1">
                    <a:lumMod val="75000"/>
                    <a:lumOff val="25000"/>
                  </a:schemeClr>
                </a:solidFill>
              </a:rPr>
              <a:t>Pamatlīdzekļa atlikušo vērtību uz </a:t>
            </a:r>
            <a:r>
              <a:rPr lang="lv-LV" sz="2400" b="1" u="sng" dirty="0">
                <a:solidFill>
                  <a:schemeClr val="tx1">
                    <a:lumMod val="75000"/>
                    <a:lumOff val="25000"/>
                  </a:schemeClr>
                </a:solidFill>
              </a:rPr>
              <a:t>31.12.2013:</a:t>
            </a:r>
            <a:r>
              <a:rPr lang="lv-LV" sz="2400" b="1" dirty="0">
                <a:solidFill>
                  <a:schemeClr val="tx1">
                    <a:lumMod val="75000"/>
                    <a:lumOff val="25000"/>
                  </a:schemeClr>
                </a:solidFill>
              </a:rPr>
              <a:t> </a:t>
            </a:r>
            <a:r>
              <a:rPr lang="lv-LV" sz="2400" i="1" dirty="0">
                <a:solidFill>
                  <a:schemeClr val="tx1">
                    <a:lumMod val="75000"/>
                    <a:lumOff val="25000"/>
                  </a:schemeClr>
                </a:solidFill>
              </a:rPr>
              <a:t>810.00 </a:t>
            </a:r>
            <a:r>
              <a:rPr lang="lv-LV" sz="2400" i="1" dirty="0" smtClean="0">
                <a:solidFill>
                  <a:schemeClr val="tx1">
                    <a:lumMod val="75000"/>
                    <a:lumOff val="25000"/>
                  </a:schemeClr>
                </a:solidFill>
              </a:rPr>
              <a:t>Ls - </a:t>
            </a:r>
            <a:r>
              <a:rPr lang="lv-LV" sz="2400" i="1" dirty="0" smtClean="0">
                <a:solidFill>
                  <a:srgbClr val="C00000"/>
                </a:solidFill>
              </a:rPr>
              <a:t>1152,53</a:t>
            </a:r>
            <a:r>
              <a:rPr lang="lv-LV" sz="2400" i="1" dirty="0" smtClean="0">
                <a:solidFill>
                  <a:schemeClr val="tx1">
                    <a:lumMod val="75000"/>
                    <a:lumOff val="25000"/>
                  </a:schemeClr>
                </a:solidFill>
              </a:rPr>
              <a:t> </a:t>
            </a:r>
            <a:r>
              <a:rPr lang="lv-LV" sz="2400" dirty="0" smtClean="0">
                <a:solidFill>
                  <a:schemeClr val="tx1">
                    <a:lumMod val="75000"/>
                    <a:lumOff val="25000"/>
                  </a:schemeClr>
                </a:solidFill>
              </a:rPr>
              <a:t>eiro </a:t>
            </a:r>
            <a:r>
              <a:rPr lang="lv-LV" sz="2400" i="1" dirty="0" smtClean="0">
                <a:solidFill>
                  <a:schemeClr val="tx1">
                    <a:lumMod val="75000"/>
                    <a:lumOff val="25000"/>
                  </a:schemeClr>
                </a:solidFill>
              </a:rPr>
              <a:t>/ </a:t>
            </a:r>
            <a:r>
              <a:rPr lang="lv-LV" sz="2400" b="1" i="1" dirty="0" smtClean="0">
                <a:solidFill>
                  <a:schemeClr val="tx1">
                    <a:lumMod val="75000"/>
                    <a:lumOff val="25000"/>
                  </a:schemeClr>
                </a:solidFill>
              </a:rPr>
              <a:t>1152,52 </a:t>
            </a:r>
            <a:r>
              <a:rPr lang="lv-LV" sz="2400" dirty="0">
                <a:solidFill>
                  <a:schemeClr val="tx1">
                    <a:lumMod val="75000"/>
                    <a:lumOff val="25000"/>
                  </a:schemeClr>
                </a:solidFill>
              </a:rPr>
              <a:t>eiro</a:t>
            </a:r>
            <a:r>
              <a:rPr lang="lv-LV" sz="2400" b="1" i="1" dirty="0">
                <a:solidFill>
                  <a:schemeClr val="tx1">
                    <a:lumMod val="75000"/>
                    <a:lumOff val="25000"/>
                  </a:schemeClr>
                </a:solidFill>
              </a:rPr>
              <a:t>?</a:t>
            </a:r>
          </a:p>
          <a:p>
            <a:pPr marL="0" indent="0">
              <a:spcAft>
                <a:spcPts val="0"/>
              </a:spcAft>
            </a:pPr>
            <a:endParaRPr lang="lv-LV" sz="2400" b="1" i="1" dirty="0">
              <a:solidFill>
                <a:schemeClr val="tx1">
                  <a:lumMod val="75000"/>
                  <a:lumOff val="25000"/>
                </a:schemeClr>
              </a:solidFill>
            </a:endParaRPr>
          </a:p>
          <a:p>
            <a:pPr marL="0" indent="0">
              <a:spcAft>
                <a:spcPts val="0"/>
              </a:spcAft>
            </a:pPr>
            <a:r>
              <a:rPr lang="lv-LV" sz="2400" dirty="0">
                <a:solidFill>
                  <a:schemeClr val="tx1">
                    <a:lumMod val="75000"/>
                    <a:lumOff val="25000"/>
                  </a:schemeClr>
                </a:solidFill>
              </a:rPr>
              <a:t>Kas tiek koriģēts </a:t>
            </a:r>
            <a:r>
              <a:rPr lang="lv-LV" sz="2400" i="1" dirty="0">
                <a:solidFill>
                  <a:schemeClr val="tx1">
                    <a:lumMod val="75000"/>
                    <a:lumOff val="25000"/>
                  </a:schemeClr>
                </a:solidFill>
              </a:rPr>
              <a:t>uzkrātais nolietojums </a:t>
            </a:r>
            <a:r>
              <a:rPr lang="lv-LV" sz="2400" dirty="0">
                <a:solidFill>
                  <a:schemeClr val="tx1">
                    <a:lumMod val="75000"/>
                    <a:lumOff val="25000"/>
                  </a:schemeClr>
                </a:solidFill>
              </a:rPr>
              <a:t>vai </a:t>
            </a:r>
            <a:r>
              <a:rPr lang="lv-LV" sz="2400" i="1" dirty="0">
                <a:solidFill>
                  <a:schemeClr val="tx1">
                    <a:lumMod val="75000"/>
                    <a:lumOff val="25000"/>
                  </a:schemeClr>
                </a:solidFill>
              </a:rPr>
              <a:t>pamatlīdzekļa atlikusī uzskaites vērtība</a:t>
            </a:r>
            <a:r>
              <a:rPr lang="lv-LV" sz="2400" dirty="0">
                <a:solidFill>
                  <a:schemeClr val="tx1">
                    <a:lumMod val="75000"/>
                    <a:lumOff val="25000"/>
                  </a:schemeClr>
                </a:solidFill>
              </a:rPr>
              <a:t>?</a:t>
            </a:r>
            <a:endParaRPr lang="lv-LV" sz="2400" b="1" i="1" dirty="0">
              <a:solidFill>
                <a:schemeClr val="tx1">
                  <a:lumMod val="75000"/>
                  <a:lumOff val="25000"/>
                </a:schemeClr>
              </a:solidFill>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3687228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smtClean="0">
                <a:latin typeface="PF Square Sans Pro Medium" pitchFamily="34"/>
              </a:rPr>
              <a:t>Eiro ieviešanas diena</a:t>
            </a:r>
            <a:endParaRPr lang="en-US" dirty="0">
              <a:latin typeface="PF Square Sans Pro Medium" pitchFamily="34"/>
            </a:endParaRPr>
          </a:p>
        </p:txBody>
      </p:sp>
      <p:sp>
        <p:nvSpPr>
          <p:cNvPr id="4" name="Content Placeholder 2"/>
          <p:cNvSpPr txBox="1">
            <a:spLocks/>
          </p:cNvSpPr>
          <p:nvPr/>
        </p:nvSpPr>
        <p:spPr>
          <a:xfrm>
            <a:off x="549796" y="1351309"/>
            <a:ext cx="10873208" cy="4525963"/>
          </a:xfrm>
          <a:prstGeom prst="rect">
            <a:avLst/>
          </a:prstGeom>
        </p:spPr>
        <p:txBody>
          <a:bodyPr rtlCol="0">
            <a:normAutofit/>
          </a:bodyPr>
          <a:lstStyle>
            <a:lvl1pPr marL="342720" marR="0" indent="-342720" algn="l" rtl="0" hangingPunct="0">
              <a:lnSpc>
                <a:spcPct val="102000"/>
              </a:lnSpc>
              <a:spcBef>
                <a:spcPts val="0"/>
              </a:spcBef>
              <a:spcAft>
                <a:spcPts val="1287"/>
              </a:spcAft>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x-none" sz="2900" b="0" i="0" u="none" strike="noStrike" baseline="0">
                <a:ln>
                  <a:noFill/>
                </a:ln>
                <a:solidFill>
                  <a:srgbClr val="4C4C4C"/>
                </a:solidFill>
                <a:latin typeface="Calibri" pitchFamily="34"/>
                <a:ea typeface="SimSun" pitchFamily="2"/>
              </a:defRPr>
            </a:lvl1pPr>
          </a:lstStyle>
          <a:p>
            <a:pPr>
              <a:defRPr/>
            </a:pPr>
            <a:r>
              <a:rPr lang="lv-LV" sz="2600" b="1" kern="0" dirty="0" smtClean="0">
                <a:solidFill>
                  <a:schemeClr val="tx1">
                    <a:lumMod val="75000"/>
                    <a:lumOff val="25000"/>
                  </a:schemeClr>
                </a:solidFill>
                <a:latin typeface="+mn-lt"/>
              </a:rPr>
              <a:t>Vidējās darba algas aprēķins </a:t>
            </a:r>
            <a:endParaRPr lang="lv-LV" sz="2600" kern="0" dirty="0" smtClean="0">
              <a:solidFill>
                <a:schemeClr val="tx1">
                  <a:lumMod val="75000"/>
                  <a:lumOff val="25000"/>
                </a:schemeClr>
              </a:solidFill>
              <a:latin typeface="+mn-lt"/>
            </a:endParaRPr>
          </a:p>
          <a:p>
            <a:pPr marL="0" indent="0">
              <a:spcAft>
                <a:spcPts val="0"/>
              </a:spcAft>
              <a:buFont typeface="Arial" charset="0"/>
              <a:buNone/>
              <a:defRPr/>
            </a:pPr>
            <a:r>
              <a:rPr lang="lv-LV" sz="1900" i="1" kern="0" dirty="0" smtClean="0">
                <a:solidFill>
                  <a:schemeClr val="tx1">
                    <a:lumMod val="75000"/>
                    <a:lumOff val="25000"/>
                  </a:schemeClr>
                </a:solidFill>
                <a:latin typeface="+mn-lt"/>
              </a:rPr>
              <a:t>Vidējās darba algas aprēķins vēl ilgāku laiku pēc EUR ieviešanas sastāvēs no darba algas summām Ls un EUR.</a:t>
            </a:r>
          </a:p>
          <a:p>
            <a:pPr marL="0" indent="0">
              <a:spcAft>
                <a:spcPts val="0"/>
              </a:spcAft>
              <a:buFont typeface="Arial" charset="0"/>
              <a:buNone/>
              <a:defRPr/>
            </a:pPr>
            <a:r>
              <a:rPr lang="lv-LV" sz="1900" b="1" u="sng" kern="0" dirty="0" smtClean="0">
                <a:solidFill>
                  <a:schemeClr val="tx1">
                    <a:lumMod val="75000"/>
                    <a:lumOff val="25000"/>
                  </a:schemeClr>
                </a:solidFill>
                <a:latin typeface="+mn-lt"/>
              </a:rPr>
              <a:t>Kā aprēķinā ir veicams pārrēķins uz EUR un apaļošana?</a:t>
            </a:r>
          </a:p>
          <a:p>
            <a:pPr marL="0" indent="0">
              <a:spcAft>
                <a:spcPts val="0"/>
              </a:spcAft>
              <a:buFont typeface="Arial" charset="0"/>
              <a:buNone/>
              <a:defRPr/>
            </a:pPr>
            <a:r>
              <a:rPr lang="lv-LV" sz="1900" u="sng" kern="0" dirty="0" smtClean="0">
                <a:solidFill>
                  <a:schemeClr val="tx1">
                    <a:lumMod val="75000"/>
                    <a:lumOff val="25000"/>
                  </a:schemeClr>
                </a:solidFill>
                <a:latin typeface="+mn-lt"/>
              </a:rPr>
              <a:t> </a:t>
            </a:r>
          </a:p>
          <a:p>
            <a:pPr marL="0" indent="0">
              <a:spcAft>
                <a:spcPts val="0"/>
              </a:spcAft>
              <a:buFont typeface="Arial" charset="0"/>
              <a:buNone/>
              <a:defRPr/>
            </a:pPr>
            <a:r>
              <a:rPr lang="lv-LV" sz="1900" kern="0" dirty="0" smtClean="0">
                <a:solidFill>
                  <a:schemeClr val="tx1">
                    <a:lumMod val="75000"/>
                    <a:lumOff val="25000"/>
                  </a:schemeClr>
                </a:solidFill>
                <a:latin typeface="+mn-lt"/>
              </a:rPr>
              <a:t>Piemērs:</a:t>
            </a:r>
          </a:p>
          <a:p>
            <a:pPr marL="0" indent="12700">
              <a:spcAft>
                <a:spcPts val="0"/>
              </a:spcAft>
              <a:defRPr/>
            </a:pPr>
            <a:r>
              <a:rPr lang="lv-LV" sz="1900" b="1" kern="0" dirty="0" smtClean="0">
                <a:solidFill>
                  <a:schemeClr val="tx1">
                    <a:lumMod val="75000"/>
                    <a:lumOff val="25000"/>
                  </a:schemeClr>
                </a:solidFill>
                <a:latin typeface="+mn-lt"/>
              </a:rPr>
              <a:t>10.2013</a:t>
            </a:r>
            <a:r>
              <a:rPr lang="lv-LV" sz="1900" kern="0" dirty="0" smtClean="0">
                <a:solidFill>
                  <a:schemeClr val="tx1">
                    <a:lumMod val="75000"/>
                    <a:lumOff val="25000"/>
                  </a:schemeClr>
                </a:solidFill>
                <a:latin typeface="+mn-lt"/>
              </a:rPr>
              <a:t> ∑ LVL : kurss = ∑ EUR </a:t>
            </a:r>
          </a:p>
          <a:p>
            <a:pPr marL="0" indent="12700">
              <a:spcAft>
                <a:spcPts val="0"/>
              </a:spcAft>
              <a:defRPr/>
            </a:pPr>
            <a:r>
              <a:rPr lang="lv-LV" sz="1900" i="1" kern="0" dirty="0" smtClean="0">
                <a:solidFill>
                  <a:schemeClr val="tx1">
                    <a:lumMod val="75000"/>
                    <a:lumOff val="25000"/>
                  </a:schemeClr>
                </a:solidFill>
                <a:latin typeface="+mn-lt"/>
              </a:rPr>
              <a:t>(summa latos pārrēķināma uz </a:t>
            </a:r>
            <a:r>
              <a:rPr lang="lv-LV" sz="1900" kern="0" dirty="0" smtClean="0">
                <a:solidFill>
                  <a:schemeClr val="tx1">
                    <a:lumMod val="75000"/>
                    <a:lumOff val="25000"/>
                  </a:schemeClr>
                </a:solidFill>
                <a:latin typeface="+mn-lt"/>
              </a:rPr>
              <a:t>eiro</a:t>
            </a:r>
            <a:r>
              <a:rPr lang="lv-LV" sz="1900" i="1" kern="0" dirty="0" smtClean="0">
                <a:solidFill>
                  <a:schemeClr val="tx1">
                    <a:lumMod val="75000"/>
                    <a:lumOff val="25000"/>
                  </a:schemeClr>
                </a:solidFill>
                <a:latin typeface="+mn-lt"/>
              </a:rPr>
              <a:t> pēc oficiālā pārejas kursa un EIKL noteiktajiem noapaļošanas principiem)</a:t>
            </a:r>
            <a:endParaRPr lang="lv-LV" sz="1900" kern="0" dirty="0" smtClean="0">
              <a:solidFill>
                <a:schemeClr val="tx1">
                  <a:lumMod val="75000"/>
                  <a:lumOff val="25000"/>
                </a:schemeClr>
              </a:solidFill>
              <a:latin typeface="+mn-lt"/>
            </a:endParaRPr>
          </a:p>
          <a:p>
            <a:pPr>
              <a:spcAft>
                <a:spcPts val="0"/>
              </a:spcAft>
              <a:defRPr/>
            </a:pPr>
            <a:r>
              <a:rPr lang="lv-LV" sz="1900" b="1" kern="0" dirty="0" smtClean="0">
                <a:solidFill>
                  <a:schemeClr val="tx1">
                    <a:lumMod val="75000"/>
                    <a:lumOff val="25000"/>
                  </a:schemeClr>
                </a:solidFill>
                <a:latin typeface="+mn-lt"/>
              </a:rPr>
              <a:t>11.2013</a:t>
            </a:r>
            <a:r>
              <a:rPr lang="lv-LV" sz="1900" kern="0" dirty="0" smtClean="0">
                <a:solidFill>
                  <a:schemeClr val="tx1">
                    <a:lumMod val="75000"/>
                    <a:lumOff val="25000"/>
                  </a:schemeClr>
                </a:solidFill>
                <a:latin typeface="+mn-lt"/>
              </a:rPr>
              <a:t>     ∑ LVL : kurss = ∑ EUR (noapaļo)</a:t>
            </a:r>
          </a:p>
          <a:p>
            <a:pPr>
              <a:spcAft>
                <a:spcPts val="0"/>
              </a:spcAft>
              <a:defRPr/>
            </a:pPr>
            <a:r>
              <a:rPr lang="lv-LV" sz="1900" b="1" kern="0" dirty="0" smtClean="0">
                <a:solidFill>
                  <a:schemeClr val="tx1">
                    <a:lumMod val="75000"/>
                    <a:lumOff val="25000"/>
                  </a:schemeClr>
                </a:solidFill>
                <a:latin typeface="+mn-lt"/>
              </a:rPr>
              <a:t>12.2013</a:t>
            </a:r>
            <a:r>
              <a:rPr lang="lv-LV" sz="1900" kern="0" dirty="0" smtClean="0">
                <a:solidFill>
                  <a:schemeClr val="tx1">
                    <a:lumMod val="75000"/>
                    <a:lumOff val="25000"/>
                  </a:schemeClr>
                </a:solidFill>
                <a:latin typeface="+mn-lt"/>
              </a:rPr>
              <a:t>     ∑ LVL : kurss = ∑ EUR (noapaļo)</a:t>
            </a:r>
          </a:p>
          <a:p>
            <a:pPr>
              <a:spcAft>
                <a:spcPts val="0"/>
              </a:spcAft>
              <a:defRPr/>
            </a:pPr>
            <a:r>
              <a:rPr lang="lv-LV" sz="1900" b="1" kern="0" dirty="0" smtClean="0">
                <a:solidFill>
                  <a:schemeClr val="tx1">
                    <a:lumMod val="75000"/>
                    <a:lumOff val="25000"/>
                  </a:schemeClr>
                </a:solidFill>
                <a:latin typeface="+mn-lt"/>
              </a:rPr>
              <a:t>01.2014</a:t>
            </a:r>
            <a:r>
              <a:rPr lang="lv-LV" sz="1900" kern="0" dirty="0" smtClean="0">
                <a:solidFill>
                  <a:schemeClr val="tx1">
                    <a:lumMod val="75000"/>
                    <a:lumOff val="25000"/>
                  </a:schemeClr>
                </a:solidFill>
                <a:latin typeface="+mn-lt"/>
              </a:rPr>
              <a:t>	   ∑ EUR</a:t>
            </a:r>
          </a:p>
          <a:p>
            <a:pPr>
              <a:spcAft>
                <a:spcPts val="0"/>
              </a:spcAft>
              <a:defRPr/>
            </a:pPr>
            <a:r>
              <a:rPr lang="lv-LV" sz="1900" b="1" kern="0" dirty="0" smtClean="0">
                <a:solidFill>
                  <a:schemeClr val="tx1">
                    <a:lumMod val="75000"/>
                    <a:lumOff val="25000"/>
                  </a:schemeClr>
                </a:solidFill>
                <a:latin typeface="+mn-lt"/>
              </a:rPr>
              <a:t>02.2014</a:t>
            </a:r>
            <a:r>
              <a:rPr lang="lv-LV" sz="1900" kern="0" dirty="0" smtClean="0">
                <a:solidFill>
                  <a:schemeClr val="tx1">
                    <a:lumMod val="75000"/>
                    <a:lumOff val="25000"/>
                  </a:schemeClr>
                </a:solidFill>
                <a:latin typeface="+mn-lt"/>
              </a:rPr>
              <a:t>	   ∑ EUR</a:t>
            </a:r>
          </a:p>
          <a:p>
            <a:pPr>
              <a:spcAft>
                <a:spcPts val="0"/>
              </a:spcAft>
              <a:defRPr/>
            </a:pPr>
            <a:r>
              <a:rPr lang="lv-LV" sz="1900" b="1" kern="0" dirty="0" smtClean="0">
                <a:solidFill>
                  <a:schemeClr val="tx1">
                    <a:lumMod val="75000"/>
                    <a:lumOff val="25000"/>
                  </a:schemeClr>
                </a:solidFill>
                <a:latin typeface="+mn-lt"/>
              </a:rPr>
              <a:t>03.2014</a:t>
            </a:r>
            <a:r>
              <a:rPr lang="lv-LV" sz="1900" kern="0" dirty="0" smtClean="0">
                <a:solidFill>
                  <a:schemeClr val="tx1">
                    <a:lumMod val="75000"/>
                    <a:lumOff val="25000"/>
                  </a:schemeClr>
                </a:solidFill>
                <a:latin typeface="+mn-lt"/>
              </a:rPr>
              <a:t>	   ∑ EUR</a:t>
            </a:r>
          </a:p>
          <a:p>
            <a:pPr>
              <a:spcAft>
                <a:spcPts val="0"/>
              </a:spcAft>
              <a:defRPr/>
            </a:pPr>
            <a:r>
              <a:rPr lang="lv-LV" sz="1900" b="1" kern="0" dirty="0" smtClean="0">
                <a:solidFill>
                  <a:schemeClr val="tx1">
                    <a:lumMod val="75000"/>
                    <a:lumOff val="25000"/>
                  </a:schemeClr>
                </a:solidFill>
                <a:latin typeface="+mn-lt"/>
              </a:rPr>
              <a:t>Aprēķins:</a:t>
            </a:r>
            <a:r>
              <a:rPr lang="lv-LV" sz="1900" kern="0" dirty="0" smtClean="0">
                <a:solidFill>
                  <a:schemeClr val="tx1">
                    <a:lumMod val="75000"/>
                    <a:lumOff val="25000"/>
                  </a:schemeClr>
                </a:solidFill>
                <a:latin typeface="+mn-lt"/>
              </a:rPr>
              <a:t>   ∑ EUR</a:t>
            </a:r>
          </a:p>
        </p:txBody>
      </p:sp>
    </p:spTree>
    <p:extLst>
      <p:ext uri="{BB962C8B-B14F-4D97-AF65-F5344CB8AC3E}">
        <p14:creationId xmlns:p14="http://schemas.microsoft.com/office/powerpoint/2010/main" val="3914471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smtClean="0">
                <a:latin typeface="PF Square Sans Pro Medium" pitchFamily="34"/>
              </a:rPr>
              <a:t>Eiro ieviešanas diena</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lnSpc>
                <a:spcPct val="93000"/>
              </a:lnSpc>
              <a:spcAft>
                <a:spcPts val="0"/>
              </a:spcAft>
            </a:pPr>
            <a:r>
              <a:rPr lang="lv-LV" sz="2200" u="sng" dirty="0">
                <a:latin typeface="PF Square Sans Pro" pitchFamily="34"/>
              </a:rPr>
              <a:t>Grāmatvedības reģistri</a:t>
            </a:r>
          </a:p>
          <a:p>
            <a:pPr lvl="0">
              <a:lnSpc>
                <a:spcPct val="93000"/>
              </a:lnSpc>
              <a:spcAft>
                <a:spcPts val="0"/>
              </a:spcAft>
            </a:pPr>
            <a:endParaRPr lang="lv-LV" sz="2200" dirty="0">
              <a:latin typeface="PF Square Sans Pro" pitchFamily="34"/>
            </a:endParaRPr>
          </a:p>
          <a:p>
            <a:pPr marL="0" lvl="0" indent="0">
              <a:lnSpc>
                <a:spcPct val="93000"/>
              </a:lnSpc>
              <a:spcAft>
                <a:spcPts val="0"/>
              </a:spcAft>
            </a:pPr>
            <a:r>
              <a:rPr lang="lv-LV" sz="2200" dirty="0">
                <a:latin typeface="PF Square Sans Pro" pitchFamily="34"/>
              </a:rPr>
              <a:t>Ja debitora un kreditora parāda atlikums attaisnojuma dokumentā uz 31.12.2013. ir ārvalsts valūtā (piemēram USD), tad eiro ieviešanas dienā šī pārrēķinātā summa latos pārrēķināma uz eiro pēc oficiālā </a:t>
            </a:r>
            <a:r>
              <a:rPr lang="lv-LV" sz="2200" dirty="0" smtClean="0">
                <a:latin typeface="PF Square Sans Pro" pitchFamily="34"/>
              </a:rPr>
              <a:t>pārejas kursa </a:t>
            </a:r>
            <a:r>
              <a:rPr lang="lv-LV" sz="2200" dirty="0">
                <a:latin typeface="PF Square Sans Pro" pitchFamily="34"/>
              </a:rPr>
              <a:t>un EIKL noteiktajiem noapaļošanas </a:t>
            </a:r>
            <a:r>
              <a:rPr lang="lv-LV" sz="2200" dirty="0" smtClean="0">
                <a:latin typeface="PF Square Sans Pro" pitchFamily="34"/>
              </a:rPr>
              <a:t>principiem.</a:t>
            </a:r>
            <a:endParaRPr lang="lv-LV" sz="2200" dirty="0">
              <a:latin typeface="PF Square Sans Pro" pitchFamily="34"/>
            </a:endParaRPr>
          </a:p>
          <a:p>
            <a:pPr lvl="0">
              <a:lnSpc>
                <a:spcPct val="93000"/>
              </a:lnSpc>
              <a:spcAft>
                <a:spcPts val="0"/>
              </a:spcAft>
            </a:pPr>
            <a:endParaRPr lang="lv-LV" sz="2200" dirty="0">
              <a:latin typeface="PF Square Sans Pro" pitchFamily="34"/>
            </a:endParaRPr>
          </a:p>
          <a:p>
            <a:pPr marL="0" lvl="0" indent="0">
              <a:lnSpc>
                <a:spcPct val="93000"/>
              </a:lnSpc>
              <a:spcAft>
                <a:spcPts val="0"/>
              </a:spcAft>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200" dirty="0">
                <a:latin typeface="PF Square Sans Pro" pitchFamily="34"/>
              </a:rPr>
              <a:t>Attaisnojuma dokumentiem eiro pārrēķins nav nepieciešams (saskaņā ar EIKL 4.panta trešo daļu</a:t>
            </a:r>
            <a:r>
              <a:rPr lang="lv-LV" sz="2200" dirty="0" smtClean="0">
                <a:latin typeface="PF Square Sans Pro" pitchFamily="34"/>
              </a:rPr>
              <a:t>).</a:t>
            </a:r>
          </a:p>
          <a:p>
            <a:pPr marL="0" lvl="0" indent="0">
              <a:lnSpc>
                <a:spcPct val="93000"/>
              </a:lnSpc>
              <a:spcAft>
                <a:spcPts val="0"/>
              </a:spcAft>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lv-LV" sz="2200" dirty="0">
              <a:latin typeface="PF Square Sans Pro" pitchFamily="34"/>
            </a:endParaRPr>
          </a:p>
          <a:p>
            <a:pPr lvl="0">
              <a:lnSpc>
                <a:spcPct val="93000"/>
              </a:lnSpc>
              <a:spcAft>
                <a:spcPts val="0"/>
              </a:spcAft>
            </a:pPr>
            <a:r>
              <a:rPr lang="lv-LV" sz="2200" i="1" dirty="0" smtClean="0">
                <a:latin typeface="PF Square Sans Pro" pitchFamily="34"/>
              </a:rPr>
              <a:t>Grāmatvedības </a:t>
            </a:r>
            <a:r>
              <a:rPr lang="lv-LV" sz="2200" i="1" dirty="0">
                <a:latin typeface="PF Square Sans Pro" pitchFamily="34"/>
              </a:rPr>
              <a:t>uzskaites vienību un kontu atlikumus eiro valūtā </a:t>
            </a:r>
            <a:r>
              <a:rPr lang="lv-LV" sz="2200" i="1" dirty="0" smtClean="0">
                <a:latin typeface="PF Square Sans Pro" pitchFamily="34"/>
              </a:rPr>
              <a:t>nekonvertē.</a:t>
            </a:r>
            <a:endParaRPr lang="lv-LV" sz="2200" i="1" dirty="0">
              <a:latin typeface="PF Square Sans Pro" pitchFamily="34"/>
            </a:endParaRPr>
          </a:p>
          <a:p>
            <a:pPr lvl="0">
              <a:lnSpc>
                <a:spcPct val="93000"/>
              </a:lnSpc>
              <a:spcAft>
                <a:spcPts val="0"/>
              </a:spcAft>
            </a:pPr>
            <a:endParaRPr lang="lv-LV" sz="2200" dirty="0">
              <a:latin typeface="PF Square Sans Pro" pitchFamily="34"/>
            </a:endParaRPr>
          </a:p>
        </p:txBody>
      </p:sp>
    </p:spTree>
    <p:extLst>
      <p:ext uri="{BB962C8B-B14F-4D97-AF65-F5344CB8AC3E}">
        <p14:creationId xmlns:p14="http://schemas.microsoft.com/office/powerpoint/2010/main" val="4270556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smtClean="0">
                <a:latin typeface="PF Square Sans Pro Medium" pitchFamily="34"/>
              </a:rPr>
              <a:t>Eiro ieviešanas diena</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lnSpc>
                <a:spcPct val="93000"/>
              </a:lnSpc>
              <a:spcAft>
                <a:spcPts val="0"/>
              </a:spcAft>
            </a:pPr>
            <a:r>
              <a:rPr lang="lv-LV" sz="2200" u="sng" dirty="0">
                <a:latin typeface="PF Square Sans Pro" pitchFamily="34"/>
              </a:rPr>
              <a:t>Grāmatvedības reģistri</a:t>
            </a:r>
          </a:p>
          <a:p>
            <a:pPr lvl="0">
              <a:lnSpc>
                <a:spcPct val="93000"/>
              </a:lnSpc>
              <a:spcAft>
                <a:spcPts val="0"/>
              </a:spcAft>
            </a:pPr>
            <a:endParaRPr lang="lv-LV" sz="2200" dirty="0">
              <a:latin typeface="PF Square Sans Pro" pitchFamily="34"/>
            </a:endParaRPr>
          </a:p>
          <a:p>
            <a:pPr lvl="0">
              <a:lnSpc>
                <a:spcPct val="93000"/>
              </a:lnSpc>
              <a:spcAft>
                <a:spcPts val="0"/>
              </a:spcAft>
            </a:pPr>
            <a:r>
              <a:rPr lang="lv-LV" sz="2200" dirty="0">
                <a:latin typeface="PF Square Sans Pro" pitchFamily="34"/>
              </a:rPr>
              <a:t>Uzņēmumiem jānodrošina datu nepārtrauktība un konvertācijas procesa </a:t>
            </a:r>
            <a:r>
              <a:rPr lang="lv-LV" sz="2200" dirty="0" smtClean="0">
                <a:latin typeface="PF Square Sans Pro" pitchFamily="34"/>
              </a:rPr>
              <a:t>izsekojamība.</a:t>
            </a:r>
            <a:endParaRPr lang="lv-LV" sz="2200" dirty="0">
              <a:latin typeface="PF Square Sans Pro" pitchFamily="34"/>
            </a:endParaRPr>
          </a:p>
          <a:p>
            <a:pPr lvl="0">
              <a:lnSpc>
                <a:spcPct val="93000"/>
              </a:lnSpc>
              <a:spcAft>
                <a:spcPts val="0"/>
              </a:spcAft>
            </a:pPr>
            <a:endParaRPr lang="lv-LV" sz="2200" dirty="0">
              <a:latin typeface="PF Square Sans Pro" pitchFamily="34"/>
            </a:endParaRPr>
          </a:p>
          <a:p>
            <a:pPr marL="0" lvl="0" indent="0">
              <a:lnSpc>
                <a:spcPct val="93000"/>
              </a:lnSpc>
              <a:spcAft>
                <a:spcPts val="0"/>
              </a:spcAft>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200" dirty="0">
                <a:latin typeface="PF Square Sans Pro" pitchFamily="34"/>
              </a:rPr>
              <a:t>2013.gada 31.decembra beigu atlikums ir </a:t>
            </a:r>
            <a:r>
              <a:rPr lang="lv-LV" sz="2200" dirty="0" smtClean="0">
                <a:latin typeface="PF Square Sans Pro" pitchFamily="34"/>
              </a:rPr>
              <a:t>latos, </a:t>
            </a:r>
            <a:r>
              <a:rPr lang="lv-LV" sz="2200" dirty="0">
                <a:latin typeface="PF Square Sans Pro" pitchFamily="34"/>
              </a:rPr>
              <a:t>savukārt 2014.gada 1.janvāra sākuma atlikums ir </a:t>
            </a:r>
            <a:r>
              <a:rPr lang="lv-LV" sz="2200" dirty="0" smtClean="0">
                <a:latin typeface="PF Square Sans Pro" pitchFamily="34"/>
              </a:rPr>
              <a:t>eiro.</a:t>
            </a:r>
            <a:endParaRPr lang="lv-LV" sz="2200" dirty="0">
              <a:latin typeface="PF Square Sans Pro" pitchFamily="34"/>
            </a:endParaRPr>
          </a:p>
        </p:txBody>
      </p:sp>
    </p:spTree>
    <p:extLst>
      <p:ext uri="{BB962C8B-B14F-4D97-AF65-F5344CB8AC3E}">
        <p14:creationId xmlns:p14="http://schemas.microsoft.com/office/powerpoint/2010/main" val="2672532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smtClean="0">
                <a:latin typeface="PF Square Sans Pro Medium" pitchFamily="34"/>
              </a:rPr>
              <a:t>Paralēlās atspoguļošanas periods</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lnSpc>
                <a:spcPct val="93000"/>
              </a:lnSpc>
              <a:spcAft>
                <a:spcPts val="0"/>
              </a:spcAft>
            </a:pPr>
            <a:r>
              <a:rPr lang="lv-LV" sz="2200" u="sng" dirty="0">
                <a:latin typeface="PF Square Sans Pro" pitchFamily="34"/>
              </a:rPr>
              <a:t>Trīs mēnešus pirms </a:t>
            </a:r>
            <a:r>
              <a:rPr lang="lv-LV" sz="2200" u="sng" dirty="0" smtClean="0">
                <a:latin typeface="PF Square Sans Pro" pitchFamily="34"/>
              </a:rPr>
              <a:t>eiro ieviešanas </a:t>
            </a:r>
            <a:r>
              <a:rPr lang="lv-LV" sz="2200" u="sng" dirty="0">
                <a:latin typeface="PF Square Sans Pro" pitchFamily="34"/>
              </a:rPr>
              <a:t>dienas: </a:t>
            </a:r>
          </a:p>
          <a:p>
            <a:pPr marL="0" lvl="0" indent="0">
              <a:lnSpc>
                <a:spcPct val="93000"/>
              </a:lnSpc>
              <a:spcAft>
                <a:spcPts val="0"/>
              </a:spcAft>
            </a:pPr>
            <a:r>
              <a:rPr lang="lv-LV" sz="2200" dirty="0">
                <a:latin typeface="PF Square Sans Pro" pitchFamily="34"/>
              </a:rPr>
              <a:t>Attaisnojuma dokumentos par vērtības mēru lieto </a:t>
            </a:r>
            <a:r>
              <a:rPr lang="lv-LV" sz="2200" dirty="0" smtClean="0">
                <a:latin typeface="PF Square Sans Pro" pitchFamily="34"/>
              </a:rPr>
              <a:t>latus. </a:t>
            </a:r>
          </a:p>
          <a:p>
            <a:pPr marL="0" lvl="0" indent="0">
              <a:lnSpc>
                <a:spcPct val="93000"/>
              </a:lnSpc>
              <a:spcAft>
                <a:spcPts val="0"/>
              </a:spcAft>
            </a:pPr>
            <a:r>
              <a:rPr lang="lv-LV" sz="2200" dirty="0" smtClean="0">
                <a:latin typeface="PF Square Sans Pro" pitchFamily="34"/>
              </a:rPr>
              <a:t>Grāmatvedības </a:t>
            </a:r>
            <a:r>
              <a:rPr lang="lv-LV" sz="2200" dirty="0">
                <a:latin typeface="PF Square Sans Pro" pitchFamily="34"/>
              </a:rPr>
              <a:t>reģistros un ierakstos par vērtības mēru lieto latus.</a:t>
            </a:r>
          </a:p>
          <a:p>
            <a:pPr lvl="0">
              <a:lnSpc>
                <a:spcPct val="93000"/>
              </a:lnSpc>
              <a:spcAft>
                <a:spcPts val="0"/>
              </a:spcAft>
            </a:pPr>
            <a:r>
              <a:rPr lang="lv-LV" sz="2200" dirty="0">
                <a:latin typeface="PF Square Sans Pro" pitchFamily="34"/>
              </a:rPr>
              <a:t> </a:t>
            </a:r>
          </a:p>
          <a:p>
            <a:pPr lvl="0">
              <a:lnSpc>
                <a:spcPct val="93000"/>
              </a:lnSpc>
              <a:spcAft>
                <a:spcPts val="0"/>
              </a:spcAft>
            </a:pPr>
            <a:r>
              <a:rPr lang="lv-LV" sz="2200" u="sng" dirty="0">
                <a:latin typeface="PF Square Sans Pro" pitchFamily="34"/>
              </a:rPr>
              <a:t>Sešus mēnešus pēc </a:t>
            </a:r>
            <a:r>
              <a:rPr lang="lv-LV" sz="2200" u="sng" dirty="0" smtClean="0">
                <a:latin typeface="PF Square Sans Pro" pitchFamily="34"/>
              </a:rPr>
              <a:t>eiro ieviešanas </a:t>
            </a:r>
            <a:r>
              <a:rPr lang="lv-LV" sz="2200" u="sng" dirty="0">
                <a:latin typeface="PF Square Sans Pro" pitchFamily="34"/>
              </a:rPr>
              <a:t>dienas:  </a:t>
            </a:r>
          </a:p>
          <a:p>
            <a:pPr marL="0" lvl="0" indent="0">
              <a:lnSpc>
                <a:spcPct val="93000"/>
              </a:lnSpc>
              <a:spcAft>
                <a:spcPts val="0"/>
              </a:spcAft>
            </a:pPr>
            <a:r>
              <a:rPr lang="lv-LV" sz="2200" dirty="0">
                <a:latin typeface="PF Square Sans Pro" pitchFamily="34"/>
              </a:rPr>
              <a:t>Attaisnojuma dokumentos par vērtības mēru lieto </a:t>
            </a:r>
            <a:r>
              <a:rPr lang="lv-LV" sz="2200" dirty="0" smtClean="0">
                <a:latin typeface="PF Square Sans Pro" pitchFamily="34"/>
              </a:rPr>
              <a:t>eiro. </a:t>
            </a:r>
          </a:p>
          <a:p>
            <a:pPr marL="0" lvl="0" indent="0">
              <a:lnSpc>
                <a:spcPct val="93000"/>
              </a:lnSpc>
              <a:spcAft>
                <a:spcPts val="0"/>
              </a:spcAft>
            </a:pPr>
            <a:r>
              <a:rPr lang="lv-LV" sz="2200" dirty="0" smtClean="0">
                <a:latin typeface="PF Square Sans Pro" pitchFamily="34"/>
              </a:rPr>
              <a:t>Grāmatvedības </a:t>
            </a:r>
            <a:r>
              <a:rPr lang="lv-LV" sz="2200" dirty="0">
                <a:latin typeface="PF Square Sans Pro" pitchFamily="34"/>
              </a:rPr>
              <a:t>reģistros un ierakstos par vērtības mēru lieto eiro</a:t>
            </a:r>
            <a:r>
              <a:rPr lang="lv-LV" sz="2200" dirty="0" smtClean="0">
                <a:latin typeface="PF Square Sans Pro" pitchFamily="34"/>
              </a:rPr>
              <a:t>.</a:t>
            </a:r>
            <a:endParaRPr lang="lv-LV" sz="2200" dirty="0">
              <a:latin typeface="PF Square Sans Pro" pitchFamily="34"/>
            </a:endParaRPr>
          </a:p>
        </p:txBody>
      </p:sp>
    </p:spTree>
    <p:extLst>
      <p:ext uri="{BB962C8B-B14F-4D97-AF65-F5344CB8AC3E}">
        <p14:creationId xmlns:p14="http://schemas.microsoft.com/office/powerpoint/2010/main" val="1334962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smtClean="0">
                <a:latin typeface="PF Square Sans Pro Medium" pitchFamily="34"/>
              </a:rPr>
              <a:t>Paralēlās atspoguļošanas periods</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lvl="0" indent="0">
              <a:lnSpc>
                <a:spcPct val="93000"/>
              </a:lnSpc>
              <a:spcAft>
                <a:spcPts val="0"/>
              </a:spcAft>
            </a:pPr>
            <a:r>
              <a:rPr lang="lv-LV" sz="2200" dirty="0">
                <a:latin typeface="Arial" pitchFamily="18"/>
              </a:rPr>
              <a:t>Uzņēmumam sagatavojot </a:t>
            </a:r>
            <a:r>
              <a:rPr lang="lv-LV" sz="2200" dirty="0" smtClean="0">
                <a:latin typeface="Arial" pitchFamily="18"/>
              </a:rPr>
              <a:t>norēķina </a:t>
            </a:r>
            <a:r>
              <a:rPr lang="lv-LV" sz="2200" dirty="0">
                <a:latin typeface="Arial" pitchFamily="18"/>
              </a:rPr>
              <a:t>dokumentu </a:t>
            </a:r>
            <a:r>
              <a:rPr lang="lv-LV" sz="2200" b="1" dirty="0">
                <a:latin typeface="Arial" pitchFamily="18"/>
              </a:rPr>
              <a:t>gala patērētājam - fiziskajai personai</a:t>
            </a:r>
            <a:r>
              <a:rPr lang="lv-LV" sz="2200" dirty="0">
                <a:latin typeface="Arial" pitchFamily="18"/>
              </a:rPr>
              <a:t>, darījumu kopsumma jānorāda gan latos, gan eiro (pamatojoties uz EIKL 13.panta otrajā daļā noteiktajām prasībām) </a:t>
            </a:r>
          </a:p>
          <a:p>
            <a:pPr lvl="0">
              <a:lnSpc>
                <a:spcPct val="93000"/>
              </a:lnSpc>
              <a:spcAft>
                <a:spcPts val="0"/>
              </a:spcAft>
            </a:pPr>
            <a:endParaRPr lang="lv-LV" sz="2200" dirty="0">
              <a:latin typeface="Arial" pitchFamily="18"/>
            </a:endParaRPr>
          </a:p>
          <a:p>
            <a:pPr lvl="0">
              <a:lnSpc>
                <a:spcPct val="93000"/>
              </a:lnSpc>
              <a:spcAft>
                <a:spcPts val="0"/>
              </a:spcAft>
            </a:pPr>
            <a:r>
              <a:rPr lang="lv-LV" sz="2200" b="1" dirty="0">
                <a:latin typeface="Arial" pitchFamily="18"/>
              </a:rPr>
              <a:t>Piemēram,</a:t>
            </a:r>
          </a:p>
          <a:p>
            <a:pPr marL="0" lvl="0" indent="0">
              <a:lnSpc>
                <a:spcPct val="93000"/>
              </a:lnSpc>
              <a:spcAft>
                <a:spcPts val="0"/>
              </a:spcAft>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200" dirty="0">
                <a:latin typeface="Arial" pitchFamily="18"/>
              </a:rPr>
              <a:t>Izsniedzot rēķinu iedzīvotājiem: par komunālajiem maksājumiem, par mobilo sakaru pakalpojumiem – darījumu kopsummu norāda </a:t>
            </a:r>
            <a:r>
              <a:rPr lang="lv-LV" sz="2200" b="1" dirty="0">
                <a:latin typeface="Arial" pitchFamily="18"/>
              </a:rPr>
              <a:t>latos un eiro</a:t>
            </a: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679412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smtClean="0">
                <a:latin typeface="PF Square Sans Pro Medium" pitchFamily="34"/>
              </a:rPr>
              <a:t>Latu un eiro vienlaicīgās apgrozības periods</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lvl="0" indent="0">
              <a:lnSpc>
                <a:spcPct val="93000"/>
              </a:lnSpc>
              <a:spcAft>
                <a:spcPts val="0"/>
              </a:spcAft>
            </a:pPr>
            <a:r>
              <a:rPr lang="lv-LV" sz="2200" dirty="0">
                <a:latin typeface="PF Square Sans Pro" pitchFamily="34"/>
              </a:rPr>
              <a:t>Uzņēmumam, latu un eiro vienlaicīgas apgrozības periodā vai latu skaidras </a:t>
            </a:r>
            <a:r>
              <a:rPr lang="lv-LV" sz="2200" dirty="0" smtClean="0">
                <a:latin typeface="PF Square Sans Pro" pitchFamily="34"/>
              </a:rPr>
              <a:t>naudas nomaiņas </a:t>
            </a:r>
            <a:r>
              <a:rPr lang="lv-LV" sz="2200" dirty="0">
                <a:latin typeface="PF Square Sans Pro" pitchFamily="34"/>
              </a:rPr>
              <a:t>periodā pret eiro (vai pēc tam), </a:t>
            </a:r>
            <a:r>
              <a:rPr lang="lv-LV" sz="2200" i="1" dirty="0">
                <a:latin typeface="PF Square Sans Pro" pitchFamily="34"/>
              </a:rPr>
              <a:t>ja ir kases operācijas vai skaidras naudas atlikumi latos</a:t>
            </a:r>
            <a:r>
              <a:rPr lang="lv-LV" sz="2200" dirty="0">
                <a:latin typeface="PF Square Sans Pro" pitchFamily="34"/>
              </a:rPr>
              <a:t>, tad  kases grāmatā  </a:t>
            </a:r>
            <a:endParaRPr lang="lv-LV" sz="2200" dirty="0" smtClean="0">
              <a:latin typeface="PF Square Sans Pro" pitchFamily="34"/>
            </a:endParaRPr>
          </a:p>
          <a:p>
            <a:pPr marL="0" lvl="0" indent="0">
              <a:lnSpc>
                <a:spcPct val="93000"/>
              </a:lnSpc>
              <a:spcAft>
                <a:spcPts val="0"/>
              </a:spcAft>
            </a:pPr>
            <a:endParaRPr lang="lv-LV" sz="2200" dirty="0">
              <a:latin typeface="PF Square Sans Pro" pitchFamily="34"/>
            </a:endParaRPr>
          </a:p>
          <a:p>
            <a:pPr marL="0" lvl="0" indent="0" algn="ctr">
              <a:lnSpc>
                <a:spcPct val="93000"/>
              </a:lnSpc>
              <a:spcAft>
                <a:spcPts val="0"/>
              </a:spcAft>
            </a:pPr>
            <a:r>
              <a:rPr lang="lv-LV" sz="2400" b="1" dirty="0" smtClean="0">
                <a:latin typeface="PF Square Sans Pro" pitchFamily="34"/>
              </a:rPr>
              <a:t>atsevišķi jāuzskaita </a:t>
            </a:r>
            <a:r>
              <a:rPr lang="lv-LV" sz="2400" b="1" dirty="0">
                <a:latin typeface="PF Square Sans Pro" pitchFamily="34"/>
              </a:rPr>
              <a:t>kases operācijas </a:t>
            </a:r>
            <a:r>
              <a:rPr lang="lv-LV" sz="2400" b="1" dirty="0" smtClean="0">
                <a:latin typeface="PF Square Sans Pro" pitchFamily="34"/>
              </a:rPr>
              <a:t>latos.</a:t>
            </a:r>
            <a:endParaRPr lang="lv-LV" sz="2400" b="1" dirty="0">
              <a:latin typeface="PF Square Sans Pro" pitchFamily="34"/>
            </a:endParaRPr>
          </a:p>
          <a:p>
            <a:pPr lvl="0">
              <a:lnSpc>
                <a:spcPct val="93000"/>
              </a:lnSpc>
              <a:spcAft>
                <a:spcPts val="0"/>
              </a:spcAft>
            </a:pPr>
            <a:endParaRPr lang="lv-LV" sz="2200" dirty="0">
              <a:latin typeface="PF Square Sans Pro" pitchFamily="34"/>
            </a:endParaRPr>
          </a:p>
          <a:p>
            <a:pPr marL="0" lvl="0" indent="0">
              <a:lnSpc>
                <a:spcPct val="93000"/>
              </a:lnSpc>
              <a:spcAft>
                <a:spcPts val="0"/>
              </a:spcAft>
            </a:pPr>
            <a:r>
              <a:rPr lang="lv-LV" sz="2200" dirty="0" smtClean="0">
                <a:latin typeface="PF Square Sans Pro" pitchFamily="34"/>
              </a:rPr>
              <a:t>Ja </a:t>
            </a:r>
            <a:r>
              <a:rPr lang="lv-LV" sz="2200" dirty="0">
                <a:latin typeface="PF Square Sans Pro" pitchFamily="34"/>
              </a:rPr>
              <a:t>kases grāmata sagatavota papīra reģistra veidā </a:t>
            </a:r>
            <a:r>
              <a:rPr lang="lv-LV" sz="2200" dirty="0" smtClean="0">
                <a:latin typeface="PF Square Sans Pro" pitchFamily="34"/>
              </a:rPr>
              <a:t>– atsevišķa </a:t>
            </a:r>
            <a:r>
              <a:rPr lang="lv-LV" sz="2200" dirty="0">
                <a:latin typeface="PF Square Sans Pro" pitchFamily="34"/>
              </a:rPr>
              <a:t>kases grāmata kases operācijām latos; ja elektroniski – </a:t>
            </a:r>
            <a:r>
              <a:rPr lang="lv-LV" sz="2200" dirty="0" smtClean="0">
                <a:latin typeface="PF Square Sans Pro" pitchFamily="34"/>
              </a:rPr>
              <a:t>atsevišķi </a:t>
            </a:r>
            <a:r>
              <a:rPr lang="lv-LV" sz="2200" dirty="0">
                <a:latin typeface="PF Square Sans Pro" pitchFamily="34"/>
              </a:rPr>
              <a:t>pa valūtu veidiem vienā kases </a:t>
            </a:r>
            <a:r>
              <a:rPr lang="lv-LV" sz="2200" dirty="0" smtClean="0">
                <a:latin typeface="PF Square Sans Pro" pitchFamily="34"/>
              </a:rPr>
              <a:t>grāmatā.</a:t>
            </a:r>
            <a:endParaRPr lang="lv-LV" sz="2200" dirty="0">
              <a:latin typeface="PF Square Sans Pro" pitchFamily="34"/>
            </a:endParaRPr>
          </a:p>
        </p:txBody>
      </p:sp>
    </p:spTree>
    <p:extLst>
      <p:ext uri="{BB962C8B-B14F-4D97-AF65-F5344CB8AC3E}">
        <p14:creationId xmlns:p14="http://schemas.microsoft.com/office/powerpoint/2010/main" val="1025887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smtClean="0">
                <a:latin typeface="PF Square Sans Pro Medium" pitchFamily="34"/>
              </a:rPr>
              <a:t>Latu un eiro vienlaicīgas apgrozības periods</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lnSpc>
                <a:spcPct val="93000"/>
              </a:lnSpc>
              <a:spcAft>
                <a:spcPts val="0"/>
              </a:spcAft>
            </a:pPr>
            <a:r>
              <a:rPr lang="lv-LV" sz="2200" u="sng" dirty="0">
                <a:latin typeface="PF Square Sans Pro" pitchFamily="34"/>
              </a:rPr>
              <a:t>Kases operācijas reģistrē</a:t>
            </a:r>
            <a:r>
              <a:rPr lang="lv-LV" sz="2200" u="sng" dirty="0" smtClean="0">
                <a:latin typeface="PF Square Sans Pro" pitchFamily="34"/>
              </a:rPr>
              <a:t>:</a:t>
            </a:r>
          </a:p>
          <a:p>
            <a:pPr lvl="0">
              <a:lnSpc>
                <a:spcPct val="93000"/>
              </a:lnSpc>
              <a:spcAft>
                <a:spcPts val="0"/>
              </a:spcAft>
            </a:pPr>
            <a:endParaRPr lang="lv-LV" sz="2200" u="sng" dirty="0">
              <a:latin typeface="PF Square Sans Pro" pitchFamily="34"/>
            </a:endParaRPr>
          </a:p>
          <a:p>
            <a:pPr marL="0" lvl="0" indent="0">
              <a:lnSpc>
                <a:spcPct val="93000"/>
              </a:lnSpc>
              <a:spcAft>
                <a:spcPts val="0"/>
              </a:spcAft>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200" dirty="0">
                <a:latin typeface="PF Square Sans Pro" pitchFamily="34"/>
              </a:rPr>
              <a:t>Pamatojoties uz </a:t>
            </a:r>
            <a:r>
              <a:rPr lang="lv-LV" sz="2200" u="sng" dirty="0">
                <a:latin typeface="PF Square Sans Pro" pitchFamily="34"/>
              </a:rPr>
              <a:t>kases ieņēmumu un izdevumu orderiem</a:t>
            </a:r>
            <a:r>
              <a:rPr lang="lv-LV" sz="2200" dirty="0">
                <a:latin typeface="PF Square Sans Pro" pitchFamily="34"/>
              </a:rPr>
              <a:t> (norādot kases grāmatā attiecīgā ordera numuru, maksājuma mērķi un kases operācijas summu) (MK noteikumi 584</a:t>
            </a:r>
            <a:r>
              <a:rPr lang="lv-LV" sz="2200" dirty="0" smtClean="0">
                <a:latin typeface="PF Square Sans Pro" pitchFamily="34"/>
              </a:rPr>
              <a:t>).</a:t>
            </a:r>
            <a:endParaRPr lang="lv-LV" sz="2200" dirty="0">
              <a:latin typeface="PF Square Sans Pro" pitchFamily="34"/>
            </a:endParaRPr>
          </a:p>
          <a:p>
            <a:pPr lvl="0">
              <a:lnSpc>
                <a:spcPct val="93000"/>
              </a:lnSpc>
              <a:spcAft>
                <a:spcPts val="0"/>
              </a:spcAft>
            </a:pPr>
            <a:endParaRPr lang="lv-LV" sz="2200" dirty="0">
              <a:latin typeface="PF Square Sans Pro" pitchFamily="34"/>
            </a:endParaRPr>
          </a:p>
          <a:p>
            <a:pPr marL="0" lvl="0" indent="0">
              <a:lnSpc>
                <a:spcPct val="93000"/>
              </a:lnSpc>
              <a:spcAft>
                <a:spcPts val="0"/>
              </a:spcAft>
            </a:pPr>
            <a:r>
              <a:rPr lang="lv-LV" sz="2200" dirty="0">
                <a:latin typeface="PF Square Sans Pro" pitchFamily="34"/>
              </a:rPr>
              <a:t>Katram saņemtajam maksājumam latos uzņēmuma kasē jāsagatavo atsevišķu kases ieņēmumu orderi, savukārt izdodot atlikumu </a:t>
            </a:r>
            <a:r>
              <a:rPr lang="lv-LV" sz="2200" dirty="0" smtClean="0">
                <a:latin typeface="PF Square Sans Pro" pitchFamily="34"/>
              </a:rPr>
              <a:t>eiro, jāsagatavo </a:t>
            </a:r>
            <a:r>
              <a:rPr lang="lv-LV" sz="2200" dirty="0">
                <a:latin typeface="PF Square Sans Pro" pitchFamily="34"/>
              </a:rPr>
              <a:t>izdevumu </a:t>
            </a:r>
            <a:r>
              <a:rPr lang="lv-LV" sz="2200" dirty="0" smtClean="0">
                <a:latin typeface="PF Square Sans Pro" pitchFamily="34"/>
              </a:rPr>
              <a:t>orderis. </a:t>
            </a:r>
            <a:endParaRPr lang="lv-LV" sz="2200" dirty="0">
              <a:latin typeface="PF Square Sans Pro" pitchFamily="34"/>
            </a:endParaRPr>
          </a:p>
          <a:p>
            <a:pPr lvl="0">
              <a:lnSpc>
                <a:spcPct val="93000"/>
              </a:lnSpc>
              <a:spcAft>
                <a:spcPts val="0"/>
              </a:spcAft>
            </a:pPr>
            <a:endParaRPr lang="lv-LV" sz="2200" dirty="0">
              <a:latin typeface="PF Square Sans Pro" pitchFamily="34"/>
            </a:endParaRPr>
          </a:p>
          <a:p>
            <a:pPr lvl="0">
              <a:lnSpc>
                <a:spcPct val="93000"/>
              </a:lnSpc>
              <a:spcAft>
                <a:spcPts val="0"/>
              </a:spcAft>
            </a:pPr>
            <a:r>
              <a:rPr lang="lv-LV" sz="2200" dirty="0">
                <a:latin typeface="PF Square Sans Pro" pitchFamily="34"/>
              </a:rPr>
              <a:t>Piemērs:</a:t>
            </a:r>
          </a:p>
          <a:p>
            <a:pPr lvl="0">
              <a:lnSpc>
                <a:spcPct val="93000"/>
              </a:lnSpc>
              <a:spcAft>
                <a:spcPts val="0"/>
              </a:spcAft>
            </a:pPr>
            <a:r>
              <a:rPr lang="lv-LV" sz="2200" dirty="0">
                <a:latin typeface="PF Square Sans Pro" pitchFamily="34"/>
              </a:rPr>
              <a:t>Jāmaksā </a:t>
            </a:r>
            <a:r>
              <a:rPr lang="lv-LV" sz="2200" dirty="0" smtClean="0">
                <a:latin typeface="PF Square Sans Pro" pitchFamily="34"/>
              </a:rPr>
              <a:t>65 eiro (45,68 lati), </a:t>
            </a:r>
            <a:r>
              <a:rPr lang="lv-LV" sz="2200" dirty="0">
                <a:latin typeface="PF Square Sans Pro" pitchFamily="34"/>
              </a:rPr>
              <a:t>saņem </a:t>
            </a:r>
            <a:r>
              <a:rPr lang="lv-LV" sz="2200" u="sng" dirty="0" smtClean="0">
                <a:latin typeface="PF Square Sans Pro" pitchFamily="34"/>
              </a:rPr>
              <a:t>50 latus</a:t>
            </a:r>
            <a:r>
              <a:rPr lang="lv-LV" sz="2200" dirty="0" smtClean="0">
                <a:latin typeface="PF Square Sans Pro" pitchFamily="34"/>
              </a:rPr>
              <a:t> (71,14 eiro), </a:t>
            </a:r>
            <a:r>
              <a:rPr lang="lv-LV" sz="2200" dirty="0">
                <a:latin typeface="PF Square Sans Pro" pitchFamily="34"/>
              </a:rPr>
              <a:t>jāizdod </a:t>
            </a:r>
            <a:r>
              <a:rPr lang="lv-LV" sz="2200" u="sng" dirty="0" smtClean="0">
                <a:latin typeface="PF Square Sans Pro" pitchFamily="34"/>
              </a:rPr>
              <a:t>6,14 eiro</a:t>
            </a:r>
            <a:r>
              <a:rPr lang="lv-LV" sz="2200" dirty="0" smtClean="0">
                <a:latin typeface="PF Square Sans Pro" pitchFamily="34"/>
              </a:rPr>
              <a:t> (71,14 - 65) </a:t>
            </a:r>
            <a:endParaRPr lang="lv-LV" sz="2200" dirty="0">
              <a:latin typeface="PF Square Sans Pro" pitchFamily="34"/>
            </a:endParaRPr>
          </a:p>
          <a:p>
            <a:pPr lvl="0">
              <a:lnSpc>
                <a:spcPct val="93000"/>
              </a:lnSpc>
              <a:spcAft>
                <a:spcPts val="0"/>
              </a:spcAft>
            </a:pPr>
            <a:r>
              <a:rPr lang="lv-LV" sz="2200" dirty="0">
                <a:latin typeface="PF Square Sans Pro" pitchFamily="34"/>
              </a:rPr>
              <a:t>(jānoformē gan ieņēmumu, gan izdevumu orderis</a:t>
            </a:r>
            <a:r>
              <a:rPr lang="lv-LV" sz="2200" dirty="0" smtClean="0">
                <a:latin typeface="PF Square Sans Pro" pitchFamily="34"/>
              </a:rPr>
              <a:t>).</a:t>
            </a:r>
            <a:endParaRPr lang="lv-LV" sz="2200" dirty="0">
              <a:latin typeface="PF Square Sans Pro" pitchFamily="34"/>
            </a:endParaRPr>
          </a:p>
        </p:txBody>
      </p:sp>
    </p:spTree>
    <p:extLst>
      <p:ext uri="{BB962C8B-B14F-4D97-AF65-F5344CB8AC3E}">
        <p14:creationId xmlns:p14="http://schemas.microsoft.com/office/powerpoint/2010/main" val="3213598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Periods pēc </a:t>
            </a:r>
            <a:r>
              <a:rPr lang="lv-LV" dirty="0" smtClean="0">
                <a:latin typeface="PF Square Sans Pro Medium" pitchFamily="34"/>
              </a:rPr>
              <a:t>eiro </a:t>
            </a:r>
            <a:r>
              <a:rPr lang="lv-LV" dirty="0">
                <a:latin typeface="PF Square Sans Pro Medium" pitchFamily="34"/>
              </a:rPr>
              <a:t>ieviešanas</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u="sng" dirty="0" smtClean="0">
                <a:latin typeface="PF Square Sans Pro" pitchFamily="34"/>
              </a:rPr>
              <a:t>Sākot </a:t>
            </a:r>
            <a:r>
              <a:rPr lang="lv-LV" sz="2200" u="sng" dirty="0">
                <a:latin typeface="PF Square Sans Pro" pitchFamily="34"/>
              </a:rPr>
              <a:t>ar </a:t>
            </a:r>
            <a:r>
              <a:rPr lang="lv-LV" sz="2200" u="sng" dirty="0" smtClean="0">
                <a:latin typeface="PF Square Sans Pro" pitchFamily="34"/>
              </a:rPr>
              <a:t>eiro </a:t>
            </a:r>
            <a:r>
              <a:rPr lang="lv-LV" sz="2200" u="sng" dirty="0">
                <a:latin typeface="PF Square Sans Pro" pitchFamily="34"/>
              </a:rPr>
              <a:t>ieviešanas dienu</a:t>
            </a:r>
            <a:r>
              <a:rPr lang="lv-LV" sz="2200" dirty="0">
                <a:latin typeface="PF Square Sans Pro" pitchFamily="34"/>
              </a:rPr>
              <a:t> grāmatvedības reģistru un ierakstu vērtības mērs </a:t>
            </a:r>
            <a:r>
              <a:rPr lang="lv-LV" sz="2200" dirty="0" smtClean="0">
                <a:latin typeface="PF Square Sans Pro" pitchFamily="34"/>
              </a:rPr>
              <a:t>– </a:t>
            </a:r>
            <a:r>
              <a:rPr lang="lv-LV" sz="2200" b="1" dirty="0" smtClean="0">
                <a:latin typeface="PF Square Sans Pro" pitchFamily="34"/>
              </a:rPr>
              <a:t>eiro</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Attaisnojuma </a:t>
            </a:r>
            <a:r>
              <a:rPr lang="lv-LV" sz="2200" dirty="0">
                <a:latin typeface="PF Square Sans Pro" pitchFamily="34"/>
              </a:rPr>
              <a:t>dokumenti ar </a:t>
            </a:r>
            <a:r>
              <a:rPr lang="lv-LV" sz="2200" dirty="0" smtClean="0">
                <a:latin typeface="PF Square Sans Pro" pitchFamily="34"/>
              </a:rPr>
              <a:t>eiro </a:t>
            </a:r>
            <a:r>
              <a:rPr lang="lv-LV" sz="2200" dirty="0">
                <a:latin typeface="PF Square Sans Pro" pitchFamily="34"/>
              </a:rPr>
              <a:t>dienu </a:t>
            </a:r>
            <a:r>
              <a:rPr lang="lv-LV" sz="2200" dirty="0" smtClean="0">
                <a:latin typeface="PF Square Sans Pro" pitchFamily="34"/>
              </a:rPr>
              <a:t>– </a:t>
            </a:r>
            <a:r>
              <a:rPr lang="lv-LV" sz="2200" b="1" dirty="0" smtClean="0">
                <a:latin typeface="PF Square Sans Pro" pitchFamily="34"/>
              </a:rPr>
              <a:t>eiro.</a:t>
            </a:r>
            <a:r>
              <a:rPr lang="lv-LV" sz="2200" dirty="0" smtClean="0">
                <a:latin typeface="PF Square Sans Pro" pitchFamily="34"/>
              </a:rPr>
              <a:t> </a:t>
            </a: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p:txBody>
      </p:sp>
    </p:spTree>
    <p:extLst>
      <p:ext uri="{BB962C8B-B14F-4D97-AF65-F5344CB8AC3E}">
        <p14:creationId xmlns:p14="http://schemas.microsoft.com/office/powerpoint/2010/main" val="685819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Periods pēc </a:t>
            </a:r>
            <a:r>
              <a:rPr lang="lv-LV" dirty="0" smtClean="0">
                <a:latin typeface="PF Square Sans Pro Medium" pitchFamily="34"/>
              </a:rPr>
              <a:t>eiro </a:t>
            </a:r>
            <a:r>
              <a:rPr lang="lv-LV" dirty="0">
                <a:latin typeface="PF Square Sans Pro Medium" pitchFamily="34"/>
              </a:rPr>
              <a:t>ieviešanas</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Latvijas Banka katru darbadienu nosaka ārvalstu valūtu oficiālos kursus pret </a:t>
            </a:r>
            <a:r>
              <a:rPr lang="lv-LV" sz="2200" dirty="0" smtClean="0">
                <a:latin typeface="PF Square Sans Pro" pitchFamily="34"/>
              </a:rPr>
              <a:t>latu</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Publicēti interneta vietnē </a:t>
            </a:r>
            <a:r>
              <a:rPr lang="lv-LV" sz="2200" dirty="0" err="1" smtClean="0">
                <a:latin typeface="PF Square Sans Pro" pitchFamily="34"/>
              </a:rPr>
              <a:t>www.bank.lv</a:t>
            </a:r>
            <a:r>
              <a:rPr lang="lv-LV" sz="2200" dirty="0" smtClean="0">
                <a:latin typeface="PF Square Sans Pro" pitchFamily="34"/>
              </a:rPr>
              <a:t>, laikrakstos</a:t>
            </a:r>
          </a:p>
          <a:p>
            <a:pPr marL="361260" lvl="0" indent="-34290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Valūtas kursi attiecas uz </a:t>
            </a:r>
            <a:r>
              <a:rPr lang="lv-LV" sz="2200" u="sng" dirty="0">
                <a:latin typeface="PF Square Sans Pro" pitchFamily="34"/>
              </a:rPr>
              <a:t>nākamo</a:t>
            </a:r>
            <a:r>
              <a:rPr lang="lv-LV" sz="2200" dirty="0">
                <a:latin typeface="PF Square Sans Pro" pitchFamily="34"/>
              </a:rPr>
              <a:t> </a:t>
            </a:r>
            <a:r>
              <a:rPr lang="lv-LV" sz="2200" dirty="0" smtClean="0">
                <a:latin typeface="PF Square Sans Pro" pitchFamily="34"/>
              </a:rPr>
              <a:t>darbadienu</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Valūtas kursus izmanto normatīvajos aktos noteiktajos gadījumos (ārvalstu valūtas summu pārrēķinam, aktīvu/saistību pārvērtēšanai grāmatvedībā </a:t>
            </a:r>
            <a:r>
              <a:rPr lang="lv-LV" sz="2200" dirty="0" err="1">
                <a:latin typeface="PF Square Sans Pro" pitchFamily="34"/>
              </a:rPr>
              <a:t>u.c</a:t>
            </a:r>
            <a:r>
              <a:rPr lang="lv-LV" sz="2200" dirty="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p:txBody>
      </p:sp>
    </p:spTree>
    <p:extLst>
      <p:ext uri="{BB962C8B-B14F-4D97-AF65-F5344CB8AC3E}">
        <p14:creationId xmlns:p14="http://schemas.microsoft.com/office/powerpoint/2010/main" val="2073023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lv-LV" dirty="0" err="1">
                <a:solidFill>
                  <a:schemeClr val="tx1">
                    <a:lumMod val="75000"/>
                    <a:lumOff val="25000"/>
                  </a:schemeClr>
                </a:solidFill>
              </a:rPr>
              <a:t>Sākumkomplekti</a:t>
            </a:r>
            <a:endParaRPr lang="en-US" dirty="0">
              <a:solidFill>
                <a:schemeClr val="tx1">
                  <a:lumMod val="75000"/>
                  <a:lumOff val="25000"/>
                </a:schemeClr>
              </a:solidFill>
            </a:endParaRPr>
          </a:p>
        </p:txBody>
      </p:sp>
      <p:sp>
        <p:nvSpPr>
          <p:cNvPr id="3" name="Content Placeholder 2"/>
          <p:cNvSpPr>
            <a:spLocks noGrp="1"/>
          </p:cNvSpPr>
          <p:nvPr>
            <p:ph idx="1"/>
          </p:nvPr>
        </p:nvSpPr>
        <p:spPr/>
        <p:txBody>
          <a:bodyPr/>
          <a:lstStyle/>
          <a:p>
            <a:pPr marL="0" indent="0"/>
            <a:r>
              <a:rPr lang="lv-LV" dirty="0">
                <a:solidFill>
                  <a:schemeClr val="tx1">
                    <a:lumMod val="75000"/>
                    <a:lumOff val="25000"/>
                  </a:schemeClr>
                </a:solidFill>
              </a:rPr>
              <a:t>45 dažādu nominālu eiro </a:t>
            </a:r>
            <a:r>
              <a:rPr lang="lv-LV" dirty="0" smtClean="0">
                <a:solidFill>
                  <a:schemeClr val="tx1">
                    <a:lumMod val="75000"/>
                    <a:lumOff val="25000"/>
                  </a:schemeClr>
                </a:solidFill>
              </a:rPr>
              <a:t>monētas </a:t>
            </a:r>
          </a:p>
          <a:p>
            <a:pPr marL="0" indent="0"/>
            <a:r>
              <a:rPr lang="lv-LV" dirty="0" smtClean="0">
                <a:solidFill>
                  <a:schemeClr val="tx1">
                    <a:lumMod val="75000"/>
                    <a:lumOff val="25000"/>
                  </a:schemeClr>
                </a:solidFill>
              </a:rPr>
              <a:t>14,23 </a:t>
            </a:r>
            <a:r>
              <a:rPr lang="lv-LV" dirty="0">
                <a:solidFill>
                  <a:schemeClr val="tx1">
                    <a:lumMod val="75000"/>
                    <a:lumOff val="25000"/>
                  </a:schemeClr>
                </a:solidFill>
              </a:rPr>
              <a:t>eiro vērtībā</a:t>
            </a:r>
          </a:p>
          <a:p>
            <a:pPr marL="0" indent="0"/>
            <a:endParaRPr lang="lv-LV" dirty="0" smtClean="0">
              <a:solidFill>
                <a:schemeClr val="tx1">
                  <a:lumMod val="75000"/>
                  <a:lumOff val="25000"/>
                </a:schemeClr>
              </a:solidFill>
            </a:endParaRPr>
          </a:p>
          <a:p>
            <a:pPr marL="0" indent="0"/>
            <a:endParaRPr lang="lv-LV" dirty="0">
              <a:solidFill>
                <a:schemeClr val="tx1">
                  <a:lumMod val="75000"/>
                  <a:lumOff val="25000"/>
                </a:schemeClr>
              </a:solidFill>
            </a:endParaRPr>
          </a:p>
          <a:p>
            <a:pPr marL="0" indent="0"/>
            <a:endParaRPr lang="lv-LV" dirty="0" smtClean="0">
              <a:solidFill>
                <a:schemeClr val="tx1">
                  <a:lumMod val="75000"/>
                  <a:lumOff val="25000"/>
                </a:schemeClr>
              </a:solidFill>
            </a:endParaRPr>
          </a:p>
          <a:p>
            <a:pPr marL="0" indent="0"/>
            <a:r>
              <a:rPr lang="lv-LV" dirty="0" smtClean="0">
                <a:solidFill>
                  <a:schemeClr val="tx1">
                    <a:lumMod val="75000"/>
                    <a:lumOff val="25000"/>
                  </a:schemeClr>
                </a:solidFill>
              </a:rPr>
              <a:t>Bez </a:t>
            </a:r>
            <a:r>
              <a:rPr lang="lv-LV" dirty="0">
                <a:solidFill>
                  <a:schemeClr val="tx1">
                    <a:lumMod val="75000"/>
                    <a:lumOff val="25000"/>
                  </a:schemeClr>
                </a:solidFill>
              </a:rPr>
              <a:t>komisijas maksas bankās, Latvijas pastā (302 pasta vietās) un Latvijas Bankā no šā gada 10.decembra.</a:t>
            </a:r>
          </a:p>
          <a:p>
            <a:endParaRPr lang="en-US" dirty="0">
              <a:solidFill>
                <a:schemeClr val="tx1">
                  <a:lumMod val="75000"/>
                  <a:lumOff val="25000"/>
                </a:schemeClr>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6195" y="1620890"/>
            <a:ext cx="3240786" cy="298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2" descr="5 2 1 centi"/>
          <p:cNvPicPr>
            <a:picLocks noChangeAspect="1" noChangeArrowheads="1"/>
          </p:cNvPicPr>
          <p:nvPr/>
        </p:nvPicPr>
        <p:blipFill>
          <a:blip r:embed="rId3" cstate="print"/>
          <a:srcRect/>
          <a:stretch>
            <a:fillRect/>
          </a:stretch>
        </p:blipFill>
        <p:spPr bwMode="auto">
          <a:xfrm>
            <a:off x="503548" y="3443365"/>
            <a:ext cx="648071" cy="648071"/>
          </a:xfrm>
          <a:prstGeom prst="rect">
            <a:avLst/>
          </a:prstGeom>
          <a:noFill/>
          <a:ln w="9525">
            <a:noFill/>
            <a:miter lim="800000"/>
            <a:headEnd/>
            <a:tailEnd/>
          </a:ln>
        </p:spPr>
      </p:pic>
      <p:pic>
        <p:nvPicPr>
          <p:cNvPr id="6" name="Picture 20" descr="50 20 10 cents"/>
          <p:cNvPicPr>
            <a:picLocks noChangeAspect="1" noChangeArrowheads="1"/>
          </p:cNvPicPr>
          <p:nvPr/>
        </p:nvPicPr>
        <p:blipFill>
          <a:blip r:embed="rId4" cstate="print"/>
          <a:srcRect/>
          <a:stretch>
            <a:fillRect/>
          </a:stretch>
        </p:blipFill>
        <p:spPr bwMode="auto">
          <a:xfrm>
            <a:off x="2288977" y="2924537"/>
            <a:ext cx="986879" cy="986879"/>
          </a:xfrm>
          <a:prstGeom prst="rect">
            <a:avLst/>
          </a:prstGeom>
          <a:noFill/>
          <a:ln w="9525">
            <a:noFill/>
            <a:miter lim="800000"/>
            <a:headEnd/>
            <a:tailEnd/>
          </a:ln>
        </p:spPr>
      </p:pic>
      <p:pic>
        <p:nvPicPr>
          <p:cNvPr id="7" name="Picture 20" descr="50 20 10 cents"/>
          <p:cNvPicPr>
            <a:picLocks noChangeAspect="1" noChangeArrowheads="1"/>
          </p:cNvPicPr>
          <p:nvPr/>
        </p:nvPicPr>
        <p:blipFill>
          <a:blip r:embed="rId4" cstate="print"/>
          <a:srcRect/>
          <a:stretch>
            <a:fillRect/>
          </a:stretch>
        </p:blipFill>
        <p:spPr bwMode="auto">
          <a:xfrm>
            <a:off x="1372037" y="3604000"/>
            <a:ext cx="821129" cy="821129"/>
          </a:xfrm>
          <a:prstGeom prst="rect">
            <a:avLst/>
          </a:prstGeom>
          <a:noFill/>
          <a:ln w="9525">
            <a:noFill/>
            <a:miter lim="800000"/>
            <a:headEnd/>
            <a:tailEnd/>
          </a:ln>
        </p:spPr>
      </p:pic>
      <p:pic>
        <p:nvPicPr>
          <p:cNvPr id="8" name="Picture 22" descr="5 2 1 centi"/>
          <p:cNvPicPr>
            <a:picLocks noChangeAspect="1" noChangeArrowheads="1"/>
          </p:cNvPicPr>
          <p:nvPr/>
        </p:nvPicPr>
        <p:blipFill>
          <a:blip r:embed="rId3" cstate="print"/>
          <a:srcRect/>
          <a:stretch>
            <a:fillRect/>
          </a:stretch>
        </p:blipFill>
        <p:spPr bwMode="auto">
          <a:xfrm>
            <a:off x="990802" y="2790718"/>
            <a:ext cx="639688" cy="639688"/>
          </a:xfrm>
          <a:prstGeom prst="rect">
            <a:avLst/>
          </a:prstGeom>
          <a:noFill/>
          <a:ln w="9525">
            <a:noFill/>
            <a:miter lim="800000"/>
            <a:headEnd/>
            <a:tailEnd/>
          </a:ln>
        </p:spPr>
      </p:pic>
      <p:pic>
        <p:nvPicPr>
          <p:cNvPr id="9" name="Picture 22" descr="5 2 1 centi"/>
          <p:cNvPicPr>
            <a:picLocks noChangeAspect="1" noChangeArrowheads="1"/>
          </p:cNvPicPr>
          <p:nvPr/>
        </p:nvPicPr>
        <p:blipFill>
          <a:blip r:embed="rId3" cstate="print"/>
          <a:srcRect/>
          <a:stretch>
            <a:fillRect/>
          </a:stretch>
        </p:blipFill>
        <p:spPr bwMode="auto">
          <a:xfrm>
            <a:off x="2389619" y="3911417"/>
            <a:ext cx="511426" cy="511426"/>
          </a:xfrm>
          <a:prstGeom prst="rect">
            <a:avLst/>
          </a:prstGeom>
          <a:noFill/>
          <a:ln w="9525">
            <a:noFill/>
            <a:miter lim="800000"/>
            <a:headEnd/>
            <a:tailEnd/>
          </a:ln>
        </p:spPr>
      </p:pic>
      <p:pic>
        <p:nvPicPr>
          <p:cNvPr id="10" name="Picture 20" descr="50 20 10 cents"/>
          <p:cNvPicPr>
            <a:picLocks noChangeAspect="1" noChangeArrowheads="1"/>
          </p:cNvPicPr>
          <p:nvPr/>
        </p:nvPicPr>
        <p:blipFill>
          <a:blip r:embed="rId4" cstate="print"/>
          <a:srcRect/>
          <a:stretch>
            <a:fillRect/>
          </a:stretch>
        </p:blipFill>
        <p:spPr bwMode="auto">
          <a:xfrm>
            <a:off x="3275857" y="2739905"/>
            <a:ext cx="864096" cy="864096"/>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srcRect/>
          <a:stretch>
            <a:fillRect/>
          </a:stretch>
        </p:blipFill>
        <p:spPr bwMode="auto">
          <a:xfrm>
            <a:off x="3023828" y="3933056"/>
            <a:ext cx="900100" cy="900100"/>
          </a:xfrm>
          <a:prstGeom prst="rect">
            <a:avLst/>
          </a:prstGeom>
          <a:noFill/>
          <a:ln w="9525">
            <a:noFill/>
            <a:miter lim="800000"/>
            <a:headEnd/>
            <a:tailEnd/>
          </a:ln>
        </p:spPr>
      </p:pic>
      <p:pic>
        <p:nvPicPr>
          <p:cNvPr id="12" name="Picture 2"/>
          <p:cNvPicPr>
            <a:picLocks noChangeAspect="1" noChangeArrowheads="1"/>
          </p:cNvPicPr>
          <p:nvPr/>
        </p:nvPicPr>
        <p:blipFill>
          <a:blip r:embed="rId6" cstate="print"/>
          <a:srcRect/>
          <a:stretch>
            <a:fillRect/>
          </a:stretch>
        </p:blipFill>
        <p:spPr bwMode="auto">
          <a:xfrm>
            <a:off x="4086907" y="3429000"/>
            <a:ext cx="1260140" cy="1260140"/>
          </a:xfrm>
          <a:prstGeom prst="rect">
            <a:avLst/>
          </a:prstGeom>
          <a:noFill/>
          <a:ln w="9525">
            <a:noFill/>
            <a:miter lim="800000"/>
            <a:headEnd/>
            <a:tailEnd/>
          </a:ln>
        </p:spPr>
      </p:pic>
    </p:spTree>
    <p:extLst>
      <p:ext uri="{BB962C8B-B14F-4D97-AF65-F5344CB8AC3E}">
        <p14:creationId xmlns:p14="http://schemas.microsoft.com/office/powerpoint/2010/main" val="2934273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Periods pēc </a:t>
            </a:r>
            <a:r>
              <a:rPr lang="lv-LV" dirty="0" smtClean="0">
                <a:latin typeface="PF Square Sans Pro Medium" pitchFamily="34"/>
              </a:rPr>
              <a:t>eiro </a:t>
            </a:r>
            <a:r>
              <a:rPr lang="lv-LV" dirty="0">
                <a:latin typeface="PF Square Sans Pro Medium" pitchFamily="34"/>
              </a:rPr>
              <a:t>ieviešanas</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 Līdz ar </a:t>
            </a:r>
            <a:r>
              <a:rPr lang="lv-LV" sz="2200" dirty="0" smtClean="0">
                <a:latin typeface="PF Square Sans Pro" pitchFamily="34"/>
              </a:rPr>
              <a:t>eiro </a:t>
            </a:r>
            <a:r>
              <a:rPr lang="lv-LV" sz="2200" dirty="0">
                <a:latin typeface="PF Square Sans Pro" pitchFamily="34"/>
              </a:rPr>
              <a:t>ieviešanu Latvijas Republikā, Latvijas Banka pārtrauks ārvalstu valūtu oficiālo kursu noteikšanu.</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 Ārvalstu valūtas kurss grāmatvedības uzskaites nodrošināšanai tiks definēts normatīvajos aktos  - likumā "</a:t>
            </a:r>
            <a:r>
              <a:rPr lang="lv-LV" sz="2200" b="1" dirty="0">
                <a:latin typeface="PF Square Sans Pro" pitchFamily="34"/>
              </a:rPr>
              <a:t>Par grāmatvedību</a:t>
            </a:r>
            <a:r>
              <a:rPr lang="lv-LV" sz="2200" dirty="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 Sākot ar </a:t>
            </a:r>
            <a:r>
              <a:rPr lang="lv-LV" sz="2200" dirty="0" smtClean="0">
                <a:latin typeface="PF Square Sans Pro" pitchFamily="34"/>
              </a:rPr>
              <a:t>eiro </a:t>
            </a:r>
            <a:r>
              <a:rPr lang="lv-LV" sz="2200" dirty="0">
                <a:latin typeface="PF Square Sans Pro" pitchFamily="34"/>
              </a:rPr>
              <a:t>ieviešanas dienu </a:t>
            </a:r>
            <a:r>
              <a:rPr lang="lv-LV" sz="2200" b="1" dirty="0">
                <a:latin typeface="PF Square Sans Pro" pitchFamily="34"/>
              </a:rPr>
              <a:t>grāmatvedībā izmantojamais ārvalstu valūtas kurss </a:t>
            </a:r>
            <a:r>
              <a:rPr lang="lv-LV" sz="2200" dirty="0">
                <a:latin typeface="PF Square Sans Pro" pitchFamily="34"/>
              </a:rPr>
              <a:t>būs:</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 Eiropas Centrālās bankas (tālāk tekstā – ECB) publicētais </a:t>
            </a:r>
            <a:r>
              <a:rPr lang="lv-LV" sz="2200" dirty="0" err="1">
                <a:latin typeface="PF Square Sans Pro" pitchFamily="34"/>
              </a:rPr>
              <a:t>t.s</a:t>
            </a:r>
            <a:r>
              <a:rPr lang="lv-LV" sz="2200" dirty="0">
                <a:latin typeface="PF Square Sans Pro" pitchFamily="34"/>
              </a:rPr>
              <a:t>. </a:t>
            </a:r>
            <a:r>
              <a:rPr lang="lv-LV" sz="2200" dirty="0" smtClean="0">
                <a:latin typeface="PF Square Sans Pro" pitchFamily="34"/>
              </a:rPr>
              <a:t>eiro </a:t>
            </a:r>
            <a:r>
              <a:rPr lang="lv-LV" sz="2200" dirty="0">
                <a:latin typeface="PF Square Sans Pro" pitchFamily="34"/>
              </a:rPr>
              <a:t>atsauces kurss;</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 Tām ārvalstu valūtām, kurām ECB nepublicē </a:t>
            </a:r>
            <a:r>
              <a:rPr lang="lv-LV" sz="2200" dirty="0" smtClean="0">
                <a:latin typeface="PF Square Sans Pro" pitchFamily="34"/>
              </a:rPr>
              <a:t>eiro </a:t>
            </a:r>
            <a:r>
              <a:rPr lang="lv-LV" sz="2200" dirty="0">
                <a:latin typeface="PF Square Sans Pro" pitchFamily="34"/>
              </a:rPr>
              <a:t>atsauces kursu – </a:t>
            </a:r>
            <a:r>
              <a:rPr lang="lv-LV" sz="2200" u="sng" dirty="0">
                <a:latin typeface="PF Square Sans Pro" pitchFamily="34"/>
              </a:rPr>
              <a:t>pasaules finanšu </a:t>
            </a:r>
            <a:r>
              <a:rPr lang="lv-LV" sz="2200" u="sng" dirty="0" smtClean="0">
                <a:latin typeface="PF Square Sans Pro" pitchFamily="34"/>
              </a:rPr>
              <a:t>tirgus </a:t>
            </a:r>
            <a:r>
              <a:rPr lang="lv-LV" sz="2200" u="sng" dirty="0">
                <a:latin typeface="PF Square Sans Pro" pitchFamily="34"/>
              </a:rPr>
              <a:t>atzīta finanšu informācijas sniedzēja </a:t>
            </a:r>
            <a:r>
              <a:rPr lang="lv-LV" sz="2200" dirty="0">
                <a:latin typeface="PF Square Sans Pro" pitchFamily="34"/>
              </a:rPr>
              <a:t>periodiskajā izdevumā vai tā </a:t>
            </a:r>
            <a:r>
              <a:rPr lang="lv-LV" sz="2200" dirty="0" smtClean="0">
                <a:latin typeface="PF Square Sans Pro" pitchFamily="34"/>
              </a:rPr>
              <a:t>interneta resursā </a:t>
            </a:r>
            <a:r>
              <a:rPr lang="lv-LV" sz="2200" dirty="0">
                <a:latin typeface="PF Square Sans Pro" pitchFamily="34"/>
              </a:rPr>
              <a:t>publicētais valūtas tirgus kurss attiecībā pret </a:t>
            </a:r>
            <a:r>
              <a:rPr lang="lv-LV" sz="2200" dirty="0" smtClean="0">
                <a:latin typeface="PF Square Sans Pro" pitchFamily="34"/>
              </a:rPr>
              <a:t>eiro</a:t>
            </a: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a:t>
            </a:r>
            <a:r>
              <a:rPr lang="lv-LV" sz="2200" i="1" dirty="0" err="1">
                <a:latin typeface="PF Square Sans Pro" pitchFamily="34"/>
              </a:rPr>
              <a:t>Bloomberg</a:t>
            </a:r>
            <a:r>
              <a:rPr lang="lv-LV" sz="2200" i="1" dirty="0">
                <a:latin typeface="PF Square Sans Pro" pitchFamily="34"/>
              </a:rPr>
              <a:t>, </a:t>
            </a:r>
            <a:r>
              <a:rPr lang="lv-LV" sz="2200" i="1" dirty="0" err="1">
                <a:latin typeface="PF Square Sans Pro" pitchFamily="34"/>
              </a:rPr>
              <a:t>Reuters</a:t>
            </a:r>
            <a:r>
              <a:rPr lang="lv-LV" sz="2200" i="1" dirty="0">
                <a:latin typeface="PF Square Sans Pro" pitchFamily="34"/>
              </a:rPr>
              <a:t>, </a:t>
            </a:r>
            <a:r>
              <a:rPr lang="lv-LV" sz="2200" i="1" dirty="0" err="1">
                <a:latin typeface="PF Square Sans Pro" pitchFamily="34"/>
              </a:rPr>
              <a:t>Financial</a:t>
            </a:r>
            <a:r>
              <a:rPr lang="lv-LV" sz="2200" i="1" dirty="0">
                <a:latin typeface="PF Square Sans Pro" pitchFamily="34"/>
              </a:rPr>
              <a:t> </a:t>
            </a:r>
            <a:r>
              <a:rPr lang="lv-LV" sz="2200" i="1" dirty="0" err="1">
                <a:latin typeface="PF Square Sans Pro" pitchFamily="34"/>
              </a:rPr>
              <a:t>Times</a:t>
            </a:r>
            <a:r>
              <a:rPr lang="lv-LV" sz="2200" dirty="0">
                <a:latin typeface="PF Square Sans Pro" pitchFamily="34"/>
              </a:rPr>
              <a:t> publicētie ārvalstu valūtu kursi attiecībā pret </a:t>
            </a:r>
            <a:r>
              <a:rPr lang="lv-LV" sz="2200" dirty="0" smtClean="0">
                <a:latin typeface="PF Square Sans Pro" pitchFamily="34"/>
              </a:rPr>
              <a:t>eiro</a:t>
            </a:r>
            <a:r>
              <a:rPr lang="lv-LV" sz="2200" dirty="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p:txBody>
      </p:sp>
    </p:spTree>
    <p:extLst>
      <p:ext uri="{BB962C8B-B14F-4D97-AF65-F5344CB8AC3E}">
        <p14:creationId xmlns:p14="http://schemas.microsoft.com/office/powerpoint/2010/main" val="800202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Periods pēc </a:t>
            </a:r>
            <a:r>
              <a:rPr lang="lv-LV" dirty="0" smtClean="0">
                <a:latin typeface="PF Square Sans Pro Medium" pitchFamily="34"/>
              </a:rPr>
              <a:t>eiro </a:t>
            </a:r>
            <a:r>
              <a:rPr lang="lv-LV" dirty="0">
                <a:latin typeface="PF Square Sans Pro Medium" pitchFamily="34"/>
              </a:rPr>
              <a:t>ieviešanas</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ECB publicētais </a:t>
            </a:r>
            <a:r>
              <a:rPr lang="lv-LV" sz="2200" dirty="0" smtClean="0">
                <a:latin typeface="PF Square Sans Pro" pitchFamily="34"/>
              </a:rPr>
              <a:t>eiro </a:t>
            </a:r>
            <a:r>
              <a:rPr lang="lv-LV" sz="2200" dirty="0">
                <a:latin typeface="PF Square Sans Pro" pitchFamily="34"/>
              </a:rPr>
              <a:t>atsauces kurss ir pieejams ECB interneta vietnē (</a:t>
            </a:r>
            <a:r>
              <a:rPr lang="lv-LV" sz="2200" dirty="0">
                <a:latin typeface="PF Square Sans Pro" pitchFamily="34"/>
                <a:hlinkClick r:id="rId3"/>
              </a:rPr>
              <a:t>http://</a:t>
            </a:r>
            <a:r>
              <a:rPr lang="lv-LV" sz="2200" dirty="0" smtClean="0">
                <a:latin typeface="PF Square Sans Pro" pitchFamily="34"/>
                <a:hlinkClick r:id="rId3"/>
              </a:rPr>
              <a:t>www.ecb.int/stats/exchange/eurofxref/html/index.en.html</a:t>
            </a:r>
            <a:r>
              <a:rPr lang="lv-LV" sz="2200" dirty="0" smtClean="0">
                <a:latin typeface="PF Square Sans Pro" pitchFamily="34"/>
              </a:rPr>
              <a:t>).</a:t>
            </a: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 	</a:t>
            </a:r>
            <a:r>
              <a:rPr lang="lv-LV" sz="2200" i="1" dirty="0">
                <a:latin typeface="PF Square Sans Pro" pitchFamily="34"/>
              </a:rPr>
              <a:t>ECB nosaka maiņas kursu </a:t>
            </a:r>
            <a:r>
              <a:rPr lang="lv-LV" sz="2200" i="1" dirty="0" err="1">
                <a:latin typeface="PF Square Sans Pro" pitchFamily="34"/>
              </a:rPr>
              <a:t>plkst</a:t>
            </a:r>
            <a:r>
              <a:rPr lang="lv-LV" sz="2200" i="1" dirty="0">
                <a:latin typeface="PF Square Sans Pro" pitchFamily="34"/>
              </a:rPr>
              <a:t>. 15:15</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ECB publicētais </a:t>
            </a:r>
            <a:r>
              <a:rPr lang="lv-LV" sz="2200" dirty="0" smtClean="0">
                <a:latin typeface="PF Square Sans Pro" pitchFamily="34"/>
              </a:rPr>
              <a:t>eiro </a:t>
            </a:r>
            <a:r>
              <a:rPr lang="lv-LV" sz="2200" dirty="0">
                <a:latin typeface="PF Square Sans Pro" pitchFamily="34"/>
              </a:rPr>
              <a:t>atsauces kurss būs pieejams arī Latvijas Bankas interneta vietnē (</a:t>
            </a:r>
            <a:r>
              <a:rPr lang="lv-LV" sz="2200" dirty="0">
                <a:latin typeface="PF Square Sans Pro" pitchFamily="34"/>
                <a:hlinkClick r:id="rId4"/>
              </a:rPr>
              <a:t>http://</a:t>
            </a:r>
            <a:r>
              <a:rPr lang="lv-LV" sz="2200" dirty="0" smtClean="0">
                <a:latin typeface="PF Square Sans Pro" pitchFamily="34"/>
                <a:hlinkClick r:id="rId4"/>
              </a:rPr>
              <a:t>www.bank.lv/monetara-politika/valutas-kursa-politika/valutas-kursi</a:t>
            </a:r>
            <a:r>
              <a:rPr lang="lv-LV" sz="2200" dirty="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Tām </a:t>
            </a:r>
            <a:r>
              <a:rPr lang="lv-LV" sz="2200" dirty="0">
                <a:latin typeface="PF Square Sans Pro" pitchFamily="34"/>
              </a:rPr>
              <a:t>valūtām, kurām ECB nepublicē </a:t>
            </a:r>
            <a:r>
              <a:rPr lang="lv-LV" sz="2200" dirty="0" smtClean="0">
                <a:latin typeface="PF Square Sans Pro" pitchFamily="34"/>
              </a:rPr>
              <a:t>eiro </a:t>
            </a:r>
            <a:r>
              <a:rPr lang="lv-LV" sz="2200" dirty="0">
                <a:latin typeface="PF Square Sans Pro" pitchFamily="34"/>
              </a:rPr>
              <a:t>atsauces kursu, Latvijas Bankas interneta vietnē – norāde uz pasaules finanšu tirgus atzīta finanšu informācijas sniedzēja interneta resursu </a:t>
            </a:r>
            <a:r>
              <a:rPr lang="lv-LV" sz="2200" dirty="0" smtClean="0">
                <a:latin typeface="PF Square Sans Pro" pitchFamily="34"/>
              </a:rPr>
              <a:t>(</a:t>
            </a:r>
            <a:r>
              <a:rPr lang="lv-LV" sz="2200" dirty="0" err="1">
                <a:latin typeface="PF Square Sans Pro" pitchFamily="34"/>
              </a:rPr>
              <a:t>piem</a:t>
            </a:r>
            <a:r>
              <a:rPr lang="lv-LV" sz="2200" dirty="0">
                <a:latin typeface="PF Square Sans Pro" pitchFamily="34"/>
              </a:rPr>
              <a:t>., </a:t>
            </a:r>
            <a:r>
              <a:rPr lang="lv-LV" sz="2200" i="1" dirty="0" err="1">
                <a:latin typeface="PF Square Sans Pro" pitchFamily="34"/>
              </a:rPr>
              <a:t>Financial</a:t>
            </a:r>
            <a:r>
              <a:rPr lang="lv-LV" sz="2200" i="1" dirty="0">
                <a:latin typeface="PF Square Sans Pro" pitchFamily="34"/>
              </a:rPr>
              <a:t> </a:t>
            </a:r>
            <a:r>
              <a:rPr lang="lv-LV" sz="2200" i="1" dirty="0" err="1">
                <a:latin typeface="PF Square Sans Pro" pitchFamily="34"/>
              </a:rPr>
              <a:t>Times</a:t>
            </a:r>
            <a:r>
              <a:rPr lang="lv-LV" sz="2200" dirty="0">
                <a:latin typeface="PF Square Sans Pro" pitchFamily="34"/>
              </a:rPr>
              <a:t>, kurš publicē ārvalstu valūtu kursus attiecībā pret </a:t>
            </a:r>
            <a:r>
              <a:rPr lang="lv-LV" sz="2200" dirty="0" smtClean="0">
                <a:latin typeface="PF Square Sans Pro" pitchFamily="34"/>
              </a:rPr>
              <a:t>eiro </a:t>
            </a:r>
            <a:r>
              <a:rPr lang="lv-LV" sz="2200" dirty="0">
                <a:latin typeface="PF Square Sans Pro" pitchFamily="34"/>
                <a:hlinkClick r:id="rId5"/>
              </a:rPr>
              <a:t>http://</a:t>
            </a:r>
            <a:r>
              <a:rPr lang="lv-LV" sz="2200" dirty="0" smtClean="0">
                <a:latin typeface="PF Square Sans Pro" pitchFamily="34"/>
                <a:hlinkClick r:id="rId5"/>
              </a:rPr>
              <a:t>markets.ft.com/research/Markets/Data-Archive</a:t>
            </a:r>
            <a:r>
              <a:rPr lang="lv-LV" sz="2200" dirty="0" smtClean="0">
                <a:latin typeface="PF Square Sans Pro" pitchFamily="34"/>
              </a:rPr>
              <a:t> </a:t>
            </a: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p:txBody>
      </p:sp>
    </p:spTree>
    <p:extLst>
      <p:ext uri="{BB962C8B-B14F-4D97-AF65-F5344CB8AC3E}">
        <p14:creationId xmlns:p14="http://schemas.microsoft.com/office/powerpoint/2010/main" val="4167668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Periods pēc </a:t>
            </a:r>
            <a:r>
              <a:rPr lang="lv-LV" dirty="0" smtClean="0">
                <a:latin typeface="PF Square Sans Pro Medium" pitchFamily="34"/>
              </a:rPr>
              <a:t>eiro </a:t>
            </a:r>
            <a:r>
              <a:rPr lang="lv-LV" dirty="0">
                <a:latin typeface="PF Square Sans Pro Medium" pitchFamily="34"/>
              </a:rPr>
              <a:t>ieviešanas</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361260" lvl="0" indent="-34290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000"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000" dirty="0" smtClean="0">
                <a:latin typeface="PF Square Sans Pro" pitchFamily="34"/>
              </a:rPr>
              <a:t>Ja </a:t>
            </a:r>
            <a:r>
              <a:rPr lang="lv-LV" sz="2000" dirty="0">
                <a:latin typeface="PF Square Sans Pro" pitchFamily="34"/>
              </a:rPr>
              <a:t>attaisnojuma dokumentos pēc </a:t>
            </a:r>
            <a:r>
              <a:rPr lang="lv-LV" sz="2000" dirty="0" smtClean="0">
                <a:latin typeface="PF Square Sans Pro" pitchFamily="34"/>
              </a:rPr>
              <a:t>eiro </a:t>
            </a:r>
            <a:r>
              <a:rPr lang="lv-LV" sz="2000" dirty="0">
                <a:latin typeface="PF Square Sans Pro" pitchFamily="34"/>
              </a:rPr>
              <a:t>ieviešanas dienas vērtības mērs ir cita ārvalstu valūta, tajos norādītās summas iegrāmatošanai pārrēķina </a:t>
            </a:r>
            <a:r>
              <a:rPr lang="lv-LV" sz="2000" dirty="0" smtClean="0">
                <a:latin typeface="PF Square Sans Pro" pitchFamily="34"/>
              </a:rPr>
              <a:t>eiro </a:t>
            </a:r>
            <a:r>
              <a:rPr lang="lv-LV" sz="2000" dirty="0">
                <a:latin typeface="PF Square Sans Pro" pitchFamily="34"/>
              </a:rPr>
              <a:t>pēc grāmatvedībā izmantojamā ārvalstu valūtas kursa, kas spēkā</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000" dirty="0">
                <a:latin typeface="PF Square Sans Pro" pitchFamily="34"/>
              </a:rPr>
              <a:t>	 </a:t>
            </a:r>
            <a:r>
              <a:rPr lang="lv-LV" sz="2000" b="1" u="sng" dirty="0">
                <a:latin typeface="PF Square Sans Pro" pitchFamily="34"/>
              </a:rPr>
              <a:t>saimnieciskā darījuma dienas sākumā</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000" dirty="0">
                <a:latin typeface="PF Square Sans Pro" pitchFamily="34"/>
              </a:rPr>
              <a:t>	</a:t>
            </a:r>
            <a:r>
              <a:rPr lang="lv-LV" sz="2000" i="1" dirty="0">
                <a:latin typeface="PF Square Sans Pro" pitchFamily="34"/>
              </a:rPr>
              <a:t>(būs noteikts likumā «</a:t>
            </a:r>
            <a:r>
              <a:rPr lang="lv-LV" sz="2000" b="1" i="1" dirty="0">
                <a:latin typeface="PF Square Sans Pro" pitchFamily="34"/>
              </a:rPr>
              <a:t>Par grāmatvedību</a:t>
            </a:r>
            <a:r>
              <a:rPr lang="lv-LV" sz="2000" i="1" dirty="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0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000" dirty="0">
                <a:latin typeface="PF Square Sans Pro" pitchFamily="34"/>
              </a:rPr>
              <a:t>Piemērs. </a:t>
            </a:r>
          </a:p>
          <a:p>
            <a:pPr marL="361260" lvl="0" indent="-34290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000" dirty="0">
                <a:latin typeface="PF Square Sans Pro" pitchFamily="34"/>
              </a:rPr>
              <a:t>uzņēmums 20.01.2014. saņēmis pakalpojumu par 1,000 USD</a:t>
            </a:r>
          </a:p>
          <a:p>
            <a:pPr marL="361260" lvl="0" indent="-34290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000" dirty="0">
                <a:latin typeface="PF Square Sans Pro" pitchFamily="34"/>
              </a:rPr>
              <a:t>dienas sākumā, kamēr nav noteikti 20.01.2014. valūtas kursi, ECB publicējusi 19.01.2014. valūtas kursu 1.31 EUR/USD</a:t>
            </a:r>
          </a:p>
          <a:p>
            <a:pPr marL="361260" lvl="0" indent="-34290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000" dirty="0">
                <a:latin typeface="PF Square Sans Pro" pitchFamily="34"/>
              </a:rPr>
              <a:t>uzņēmums darījuma summu pārrēķinās eiro un iegrāmatos, izmantojot valūtas kursu 1.31 EUR/USD</a:t>
            </a:r>
          </a:p>
          <a:p>
            <a:pPr marL="361260" lvl="0" indent="-34290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000" dirty="0" err="1">
                <a:latin typeface="PF Square Sans Pro" pitchFamily="34"/>
              </a:rPr>
              <a:t>plkst</a:t>
            </a:r>
            <a:r>
              <a:rPr lang="lv-LV" sz="2000" dirty="0">
                <a:latin typeface="PF Square Sans Pro" pitchFamily="34"/>
              </a:rPr>
              <a:t>. 15.15 ECB publicē 20.01.2014. valūtas kursu 1.32 EUR/USD, tomēr pat, ja grāmatošanas brīdī ir publicēts 20.01.2014. valūtas kurss, uzņēmums neatkarīgi no darījuma veikšanas laika un grāmatošanas laika izmantos dienas sākumā publicēto valūtas kursu, </a:t>
            </a:r>
            <a:r>
              <a:rPr lang="lv-LV" sz="2000" dirty="0" err="1">
                <a:latin typeface="PF Square Sans Pro" pitchFamily="34"/>
              </a:rPr>
              <a:t>t.i</a:t>
            </a:r>
            <a:r>
              <a:rPr lang="lv-LV" sz="2000" dirty="0">
                <a:latin typeface="PF Square Sans Pro" pitchFamily="34"/>
              </a:rPr>
              <a:t>. 1.31 EUR/USD</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p:txBody>
      </p:sp>
    </p:spTree>
    <p:extLst>
      <p:ext uri="{BB962C8B-B14F-4D97-AF65-F5344CB8AC3E}">
        <p14:creationId xmlns:p14="http://schemas.microsoft.com/office/powerpoint/2010/main" val="227280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Periods pēc </a:t>
            </a:r>
            <a:r>
              <a:rPr lang="lv-LV" dirty="0" smtClean="0">
                <a:latin typeface="PF Square Sans Pro Medium" pitchFamily="34"/>
              </a:rPr>
              <a:t>eiro </a:t>
            </a:r>
            <a:r>
              <a:rPr lang="lv-LV" dirty="0">
                <a:latin typeface="PF Square Sans Pro Medium" pitchFamily="34"/>
              </a:rPr>
              <a:t>ieviešanas</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Ja saimnieciskā darījuma diena ir darbadiena Latvijā, bet tai nav publicēts grāmatvedībā izmantojamais ārvalstu valūtas kurss, jo saskaņā ar ārvalstu valūtas kursa avota publicēšanas kalendāru šī diena ir brīvdiena, izmanto pēdējo pieejamo (</a:t>
            </a:r>
            <a:r>
              <a:rPr lang="lv-LV" sz="2200" dirty="0" err="1">
                <a:latin typeface="PF Square Sans Pro" pitchFamily="34"/>
              </a:rPr>
              <a:t>piem</a:t>
            </a:r>
            <a:r>
              <a:rPr lang="lv-LV" sz="2200" dirty="0">
                <a:latin typeface="PF Square Sans Pro" pitchFamily="34"/>
              </a:rPr>
              <a:t>., iepriekšējās dienas) grāmatvedībā izmantojamo ārvalstu valūtas </a:t>
            </a:r>
            <a:r>
              <a:rPr lang="lv-LV" sz="2200" dirty="0" smtClean="0">
                <a:latin typeface="PF Square Sans Pro" pitchFamily="34"/>
              </a:rPr>
              <a:t>kursu.</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i="1" dirty="0">
                <a:latin typeface="PF Square Sans Pro" pitchFamily="34"/>
              </a:rPr>
              <a:t>(publicēšanas kalendārs-katra diena, izņemot sestdienas un svētdienas, kā arī šādas svētku dienas; Jaungada diena (1.janvāris), Lielā piektdiena, pirmās Lieldienas, Darba svētki (1.maijs), Ziemassvētki (25.un 26.decembris)</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p:txBody>
      </p:sp>
    </p:spTree>
    <p:extLst>
      <p:ext uri="{BB962C8B-B14F-4D97-AF65-F5344CB8AC3E}">
        <p14:creationId xmlns:p14="http://schemas.microsoft.com/office/powerpoint/2010/main" val="2758180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Periods pēc eiro ieviešanas</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000" dirty="0">
                <a:latin typeface="PF Square Sans Pro" pitchFamily="34"/>
              </a:rPr>
              <a:t>Katra pārskata gada beigās visas ārvalstu valūtās izteiktās aktīvu un saistību summas, kas saņemamas vai maksājamas ārvalstu valūtā (tālāk tekstā – monetārie posteņi), pārrēķina </a:t>
            </a:r>
            <a:r>
              <a:rPr lang="lv-LV" sz="2000" dirty="0" smtClean="0">
                <a:latin typeface="PF Square Sans Pro" pitchFamily="34"/>
              </a:rPr>
              <a:t>eiro </a:t>
            </a:r>
            <a:r>
              <a:rPr lang="lv-LV" sz="2000" dirty="0">
                <a:latin typeface="PF Square Sans Pro" pitchFamily="34"/>
              </a:rPr>
              <a:t>atbilstoši grāmatvedībā izmantojamam ārvalstu valūtas kursam, kas ir spēkā </a:t>
            </a:r>
            <a:r>
              <a:rPr lang="lv-LV" sz="2000" b="1" dirty="0">
                <a:latin typeface="PF Square Sans Pro" pitchFamily="34"/>
              </a:rPr>
              <a:t>pārskata gada pēdējās dienas beigās</a:t>
            </a:r>
            <a:r>
              <a:rPr lang="lv-LV" sz="2000" dirty="0">
                <a:latin typeface="PF Square Sans Pro" pitchFamily="34"/>
              </a:rPr>
              <a:t>. (būs noteikts </a:t>
            </a:r>
            <a:r>
              <a:rPr lang="lv-LV" sz="2000" b="1" dirty="0">
                <a:latin typeface="PF Square Sans Pro" pitchFamily="34"/>
              </a:rPr>
              <a:t>G</a:t>
            </a:r>
            <a:r>
              <a:rPr lang="lv-LV" sz="2000" b="1" dirty="0" smtClean="0">
                <a:latin typeface="PF Square Sans Pro" pitchFamily="34"/>
              </a:rPr>
              <a:t>ada </a:t>
            </a:r>
            <a:r>
              <a:rPr lang="lv-LV" sz="2000" b="1" dirty="0">
                <a:latin typeface="PF Square Sans Pro" pitchFamily="34"/>
              </a:rPr>
              <a:t>pārskatu likumā</a:t>
            </a:r>
            <a:r>
              <a:rPr lang="lv-LV" sz="2000" dirty="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000" i="1" dirty="0">
                <a:latin typeface="PF Square Sans Pro" pitchFamily="34"/>
              </a:rPr>
              <a:t>Piemērs. 2014. gada pēdējā darbadienā (saimnieciskā darījuma diena) – 30.12.2014. uzņēmums (kurš gada pārskatu sagatavo saskaņā ar «Gada pārskatu likumu») pārdevis preces par 1,000 USD, samaksa nav saņemta. ECB publicētais valūtas kurss 30.12.2014. dienas sākumā ir 1.31 EUR/USD. Tātad uzņēmums iegrāmato ieņēmumus un bilancē atzīst pircēja debitoru parādu – 1,000 USD / 1.31 = </a:t>
            </a:r>
            <a:r>
              <a:rPr lang="lv-LV" sz="2000" b="1" i="1" dirty="0">
                <a:latin typeface="PF Square Sans Pro" pitchFamily="34"/>
              </a:rPr>
              <a:t>763.36</a:t>
            </a:r>
            <a:r>
              <a:rPr lang="lv-LV" sz="2000" i="1" dirty="0">
                <a:latin typeface="PF Square Sans Pro" pitchFamily="34"/>
              </a:rPr>
              <a:t> EUR (šajā piemērā PVN netiek apskatīts). ECB publicētais valūtas kurss 31.12.2014. ir 1.32 EUR/USD, tādēļ uzņēmums bilancē pārvērtē USD izteikto debitoru parādu un iegrāmato izdevumus no valūtas pārvērtēšanas. Gada pārskatā uzrādāmā debitoru parāda summa – 1,000 USD / 1.32 = </a:t>
            </a:r>
            <a:r>
              <a:rPr lang="lv-LV" sz="2000" b="1" i="1" dirty="0">
                <a:latin typeface="PF Square Sans Pro" pitchFamily="34"/>
              </a:rPr>
              <a:t>757.58</a:t>
            </a:r>
            <a:r>
              <a:rPr lang="lv-LV" sz="2000" i="1" dirty="0">
                <a:latin typeface="PF Square Sans Pro" pitchFamily="34"/>
              </a:rPr>
              <a:t> EUR; izdevumi no valūtas pārvērtēšanas – 763.36 EUR - </a:t>
            </a:r>
            <a:r>
              <a:rPr lang="lv-LV" sz="2000" b="1" i="1" dirty="0">
                <a:latin typeface="PF Square Sans Pro" pitchFamily="34"/>
              </a:rPr>
              <a:t>757.58</a:t>
            </a:r>
            <a:r>
              <a:rPr lang="lv-LV" sz="2000" i="1" dirty="0">
                <a:latin typeface="PF Square Sans Pro" pitchFamily="34"/>
              </a:rPr>
              <a:t> EUR </a:t>
            </a:r>
          </a:p>
        </p:txBody>
      </p:sp>
    </p:spTree>
    <p:extLst>
      <p:ext uri="{BB962C8B-B14F-4D97-AF65-F5344CB8AC3E}">
        <p14:creationId xmlns:p14="http://schemas.microsoft.com/office/powerpoint/2010/main" val="2814946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Periods pēc </a:t>
            </a:r>
            <a:r>
              <a:rPr lang="lv-LV" dirty="0" smtClean="0">
                <a:latin typeface="PF Square Sans Pro Medium" pitchFamily="34"/>
              </a:rPr>
              <a:t>eiro </a:t>
            </a:r>
            <a:r>
              <a:rPr lang="lv-LV" dirty="0">
                <a:latin typeface="PF Square Sans Pro Medium" pitchFamily="34"/>
              </a:rPr>
              <a:t>ieviešanas</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Grāmatvedības reģistrus kārtojot elektroniski, grāmatvedības datorprogrammā grāmatvedības informācija </a:t>
            </a:r>
            <a:endParaRPr lang="lv-LV" sz="2200"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361260" lvl="0" indent="-34290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pirms </a:t>
            </a:r>
            <a:r>
              <a:rPr lang="lv-LV" sz="2200" dirty="0" smtClean="0">
                <a:latin typeface="PF Square Sans Pro" pitchFamily="34"/>
              </a:rPr>
              <a:t>eiro </a:t>
            </a:r>
            <a:r>
              <a:rPr lang="lv-LV" sz="2200" dirty="0">
                <a:latin typeface="PF Square Sans Pro" pitchFamily="34"/>
              </a:rPr>
              <a:t>ieviešanas dienas jānodrošina latos</a:t>
            </a:r>
            <a:r>
              <a:rPr lang="lv-LV" sz="2200" dirty="0" smtClean="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 </a:t>
            </a:r>
            <a:endParaRPr lang="lv-LV" sz="2200" dirty="0">
              <a:latin typeface="PF Square Sans Pro" pitchFamily="34"/>
            </a:endParaRPr>
          </a:p>
          <a:p>
            <a:pPr marL="361260" lvl="0" indent="-34290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pēc </a:t>
            </a:r>
            <a:r>
              <a:rPr lang="lv-LV" sz="2200" dirty="0" smtClean="0">
                <a:latin typeface="PF Square Sans Pro" pitchFamily="34"/>
              </a:rPr>
              <a:t>eiro </a:t>
            </a:r>
            <a:r>
              <a:rPr lang="lv-LV" sz="2200" dirty="0">
                <a:latin typeface="PF Square Sans Pro" pitchFamily="34"/>
              </a:rPr>
              <a:t>ieviešanas dienas </a:t>
            </a:r>
            <a:r>
              <a:rPr lang="lv-LV" sz="2200" dirty="0" smtClean="0">
                <a:latin typeface="PF Square Sans Pro" pitchFamily="34"/>
              </a:rPr>
              <a:t>eiro</a:t>
            </a:r>
            <a:r>
              <a:rPr lang="lv-LV" sz="2200" dirty="0">
                <a:latin typeface="PF Square Sans Pro" pitchFamily="34"/>
              </a:rPr>
              <a:t>.</a:t>
            </a:r>
          </a:p>
        </p:txBody>
      </p:sp>
    </p:spTree>
    <p:extLst>
      <p:ext uri="{BB962C8B-B14F-4D97-AF65-F5344CB8AC3E}">
        <p14:creationId xmlns:p14="http://schemas.microsoft.com/office/powerpoint/2010/main" val="26765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Gada pārskatu sagatavošana</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P</a:t>
            </a:r>
            <a:r>
              <a:rPr lang="lv-LV" sz="2200" dirty="0" smtClean="0">
                <a:latin typeface="PF Square Sans Pro" pitchFamily="34"/>
              </a:rPr>
              <a:t>irms eiro </a:t>
            </a:r>
            <a:r>
              <a:rPr lang="lv-LV" sz="2200" dirty="0">
                <a:latin typeface="PF Square Sans Pro" pitchFamily="34"/>
              </a:rPr>
              <a:t>ieviešanas dienas </a:t>
            </a:r>
            <a:r>
              <a:rPr lang="lv-LV" sz="2200" dirty="0" smtClean="0">
                <a:latin typeface="PF Square Sans Pro" pitchFamily="34"/>
              </a:rPr>
              <a:t>– </a:t>
            </a:r>
            <a:r>
              <a:rPr lang="lv-LV" sz="2200" b="1" dirty="0" smtClean="0">
                <a:latin typeface="PF Square Sans Pro" pitchFamily="34"/>
              </a:rPr>
              <a:t>latos</a:t>
            </a:r>
          </a:p>
          <a:p>
            <a:pPr marL="361260" lvl="0" indent="-34290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b="1"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Ar eiro </a:t>
            </a:r>
            <a:r>
              <a:rPr lang="lv-LV" sz="2200" dirty="0">
                <a:latin typeface="PF Square Sans Pro" pitchFamily="34"/>
              </a:rPr>
              <a:t>ieviešanas dienu – tikai </a:t>
            </a:r>
            <a:r>
              <a:rPr lang="lv-LV" sz="2200" b="1" dirty="0" smtClean="0">
                <a:latin typeface="PF Square Sans Pro" pitchFamily="34"/>
              </a:rPr>
              <a:t>eiro</a:t>
            </a:r>
          </a:p>
          <a:p>
            <a:pPr marL="361260" lvl="0" indent="-34290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b="1"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Oficiālais </a:t>
            </a:r>
            <a:r>
              <a:rPr lang="lv-LV" sz="2200" dirty="0">
                <a:latin typeface="PF Square Sans Pro" pitchFamily="34"/>
              </a:rPr>
              <a:t>kurss periodā līdz </a:t>
            </a:r>
            <a:r>
              <a:rPr lang="lv-LV" sz="2200" dirty="0" smtClean="0">
                <a:latin typeface="PF Square Sans Pro" pitchFamily="34"/>
              </a:rPr>
              <a:t>eiro </a:t>
            </a:r>
            <a:r>
              <a:rPr lang="lv-LV" sz="2200" dirty="0">
                <a:latin typeface="PF Square Sans Pro" pitchFamily="34"/>
              </a:rPr>
              <a:t>ieviešanas dienai ir Latvijas Bankas noteiktais </a:t>
            </a:r>
            <a:endParaRPr lang="lv-LV" sz="2200"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Pirmajā </a:t>
            </a:r>
            <a:r>
              <a:rPr lang="lv-LV" sz="2200" dirty="0">
                <a:latin typeface="PF Square Sans Pro" pitchFamily="34"/>
              </a:rPr>
              <a:t>gada pārskatā, kas sagatavots </a:t>
            </a:r>
            <a:r>
              <a:rPr lang="lv-LV" sz="2200" dirty="0" smtClean="0">
                <a:latin typeface="PF Square Sans Pro" pitchFamily="34"/>
              </a:rPr>
              <a:t>eiro</a:t>
            </a:r>
            <a:r>
              <a:rPr lang="lv-LV" sz="2200" dirty="0">
                <a:latin typeface="PF Square Sans Pro" pitchFamily="34"/>
              </a:rPr>
              <a:t>, kā salīdzināmie rādītāji jāuzrāda iepriekšējo pārskata gada rādītāji, kas pārrēķināti </a:t>
            </a:r>
            <a:r>
              <a:rPr lang="lv-LV" sz="2200" dirty="0" smtClean="0">
                <a:latin typeface="PF Square Sans Pro" pitchFamily="34"/>
              </a:rPr>
              <a:t>eiro </a:t>
            </a:r>
            <a:r>
              <a:rPr lang="lv-LV" sz="2200" dirty="0">
                <a:latin typeface="PF Square Sans Pro" pitchFamily="34"/>
              </a:rPr>
              <a:t>pēc oficiālā maiņas kursa</a:t>
            </a:r>
          </a:p>
        </p:txBody>
      </p:sp>
    </p:spTree>
    <p:extLst>
      <p:ext uri="{BB962C8B-B14F-4D97-AF65-F5344CB8AC3E}">
        <p14:creationId xmlns:p14="http://schemas.microsoft.com/office/powerpoint/2010/main" val="57262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Gada pārskatu sagatavošana</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Pirmajā gada pārskatā, kas sagatavots </a:t>
            </a:r>
            <a:r>
              <a:rPr lang="lv-LV" sz="2200" dirty="0" smtClean="0">
                <a:latin typeface="PF Square Sans Pro" pitchFamily="34"/>
              </a:rPr>
              <a:t>eiro</a:t>
            </a:r>
            <a:r>
              <a:rPr lang="lv-LV" sz="2200" dirty="0">
                <a:latin typeface="PF Square Sans Pro" pitchFamily="34"/>
              </a:rPr>
              <a:t>, salīdzināmiem rādītājiem uz 2014.gada sākumu </a:t>
            </a:r>
            <a:r>
              <a:rPr lang="lv-LV" sz="2200" u="sng" dirty="0">
                <a:latin typeface="PF Square Sans Pro" pitchFamily="34"/>
              </a:rPr>
              <a:t>jāsakrīt ar grāmatvedības reģistros uzrādīto konta atlikumu uz 2014.gada sākumu </a:t>
            </a:r>
            <a:endParaRPr lang="lv-LV" sz="2200" u="sng"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Pirmajā </a:t>
            </a:r>
            <a:r>
              <a:rPr lang="lv-LV" sz="2200" dirty="0">
                <a:latin typeface="PF Square Sans Pro" pitchFamily="34"/>
              </a:rPr>
              <a:t>gada pārskatā, kas sagatavots </a:t>
            </a:r>
            <a:r>
              <a:rPr lang="lv-LV" sz="2200" dirty="0" smtClean="0">
                <a:latin typeface="PF Square Sans Pro" pitchFamily="34"/>
              </a:rPr>
              <a:t>eiro</a:t>
            </a:r>
            <a:r>
              <a:rPr lang="lv-LV" sz="2200" dirty="0">
                <a:latin typeface="PF Square Sans Pro" pitchFamily="34"/>
              </a:rPr>
              <a:t>, salīdzināmiem rādītājiem uz 2014.gada sākumu tiek </a:t>
            </a:r>
            <a:r>
              <a:rPr lang="lv-LV" sz="2200" b="1" dirty="0">
                <a:latin typeface="PF Square Sans Pro" pitchFamily="34"/>
              </a:rPr>
              <a:t>pieļautas neatbilstības </a:t>
            </a:r>
            <a:r>
              <a:rPr lang="lv-LV" sz="2200" dirty="0">
                <a:latin typeface="PF Square Sans Pro" pitchFamily="34"/>
              </a:rPr>
              <a:t>ar iepriekšējo pārskata gada beigu rādītājiem, kas pārrēķināti </a:t>
            </a:r>
            <a:r>
              <a:rPr lang="lv-LV" sz="2200" dirty="0" smtClean="0">
                <a:latin typeface="PF Square Sans Pro" pitchFamily="34"/>
              </a:rPr>
              <a:t>eiro </a:t>
            </a:r>
            <a:r>
              <a:rPr lang="lv-LV" sz="2200" dirty="0">
                <a:latin typeface="PF Square Sans Pro" pitchFamily="34"/>
              </a:rPr>
              <a:t>pēc oficiālā maiņas kursa.</a:t>
            </a:r>
          </a:p>
        </p:txBody>
      </p:sp>
    </p:spTree>
    <p:extLst>
      <p:ext uri="{BB962C8B-B14F-4D97-AF65-F5344CB8AC3E}">
        <p14:creationId xmlns:p14="http://schemas.microsoft.com/office/powerpoint/2010/main" val="3066684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Gada pārskatu sagatavošana</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Pamatojoties </a:t>
            </a:r>
            <a:r>
              <a:rPr lang="lv-LV" sz="2200" dirty="0">
                <a:latin typeface="PF Square Sans Pro" pitchFamily="34"/>
              </a:rPr>
              <a:t>uz esošo gada pārskatu sagatavošanas praksi un normatīvajiem aktiem, kas reglamentē gada pārskatu sagatavošanu gada pārskatā skaitļus jānoapaļo līdz </a:t>
            </a:r>
            <a:r>
              <a:rPr lang="lv-LV" sz="2200" b="1" dirty="0">
                <a:latin typeface="PF Square Sans Pro" pitchFamily="34"/>
              </a:rPr>
              <a:t>veseliem </a:t>
            </a:r>
            <a:r>
              <a:rPr lang="lv-LV" sz="2200" b="1" dirty="0" smtClean="0">
                <a:latin typeface="PF Square Sans Pro" pitchFamily="34"/>
              </a:rPr>
              <a:t>skaitļiem</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b="1"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b="1" dirty="0">
                <a:latin typeface="PF Square Sans Pro" pitchFamily="34"/>
              </a:rPr>
              <a:t>Gada pārskatu sagatavo latviešu valodā!</a:t>
            </a:r>
          </a:p>
        </p:txBody>
      </p:sp>
    </p:spTree>
    <p:extLst>
      <p:ext uri="{BB962C8B-B14F-4D97-AF65-F5344CB8AC3E}">
        <p14:creationId xmlns:p14="http://schemas.microsoft.com/office/powerpoint/2010/main" val="106419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Gada pārskatu sagatavošana</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Ja pārskata gads noslēdzas, </a:t>
            </a:r>
            <a:r>
              <a:rPr lang="lv-LV" sz="2200" dirty="0" err="1">
                <a:latin typeface="PF Square Sans Pro" pitchFamily="34"/>
              </a:rPr>
              <a:t>piem</a:t>
            </a:r>
            <a:r>
              <a:rPr lang="lv-LV" sz="2200" dirty="0">
                <a:latin typeface="PF Square Sans Pro" pitchFamily="34"/>
              </a:rPr>
              <a:t>., 2014.gada 30.jūnijā - </a:t>
            </a:r>
            <a:r>
              <a:rPr lang="lv-LV" sz="2200" b="1" dirty="0">
                <a:latin typeface="PF Square Sans Pro" pitchFamily="34"/>
              </a:rPr>
              <a:t>gada pārskats jāsagatavo </a:t>
            </a:r>
            <a:r>
              <a:rPr lang="lv-LV" sz="2200" b="1" dirty="0" smtClean="0">
                <a:latin typeface="PF Square Sans Pro" pitchFamily="34"/>
              </a:rPr>
              <a:t>eiro</a:t>
            </a:r>
            <a:r>
              <a:rPr lang="lv-LV" sz="2200" b="1" dirty="0">
                <a:latin typeface="PF Square Sans Pro" pitchFamily="34"/>
              </a:rPr>
              <a:t>. </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 pārrēķins jāveic uz 2014.gada 1.janvāri – </a:t>
            </a:r>
            <a:r>
              <a:rPr lang="lv-LV" sz="2200" dirty="0" smtClean="0">
                <a:latin typeface="PF Square Sans Pro" pitchFamily="34"/>
              </a:rPr>
              <a:t>eiro </a:t>
            </a:r>
            <a:r>
              <a:rPr lang="lv-LV" sz="2200" dirty="0">
                <a:latin typeface="PF Square Sans Pro" pitchFamily="34"/>
              </a:rPr>
              <a:t>ieviešanas dienā - </a:t>
            </a:r>
            <a:r>
              <a:rPr lang="lv-LV" sz="2200" i="1" dirty="0">
                <a:latin typeface="PF Square Sans Pro" pitchFamily="34"/>
              </a:rPr>
              <a:t>attiecīgi katra grāmatvedības reģistra atlikumus un katras grāmatvedības uzskaites vienības vērtību no latiem pārrēķinot uz </a:t>
            </a:r>
            <a:r>
              <a:rPr lang="lv-LV" sz="2200" i="1" dirty="0" smtClean="0">
                <a:latin typeface="PF Square Sans Pro" pitchFamily="34"/>
              </a:rPr>
              <a:t>eiro</a:t>
            </a:r>
            <a:r>
              <a:rPr lang="lv-LV" sz="2200" i="1" dirty="0">
                <a:latin typeface="PF Square Sans Pro" pitchFamily="34"/>
              </a:rPr>
              <a:t>, ievērojot oficiālo maiņas kursu</a:t>
            </a:r>
            <a:r>
              <a:rPr lang="lv-LV" sz="2200" dirty="0">
                <a:latin typeface="PF Square Sans Pro" pitchFamily="34"/>
              </a:rPr>
              <a:t>; </a:t>
            </a:r>
            <a:endParaRPr lang="lv-LV" sz="2200" dirty="0" smtClean="0">
              <a:latin typeface="PF Square Sans Pro" pitchFamily="34"/>
            </a:endParaRPr>
          </a:p>
          <a:p>
            <a:pPr marL="361260" lvl="0" indent="-34290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 pēc </a:t>
            </a:r>
            <a:r>
              <a:rPr lang="lv-LV" sz="2200" dirty="0" smtClean="0">
                <a:latin typeface="PF Square Sans Pro" pitchFamily="34"/>
              </a:rPr>
              <a:t>eiro </a:t>
            </a:r>
            <a:r>
              <a:rPr lang="lv-LV" sz="2200" dirty="0">
                <a:latin typeface="PF Square Sans Pro" pitchFamily="34"/>
              </a:rPr>
              <a:t>ieviešanas dienas visi darījumi jāuzrāda </a:t>
            </a:r>
            <a:r>
              <a:rPr lang="lv-LV" sz="2200" dirty="0" smtClean="0">
                <a:latin typeface="PF Square Sans Pro" pitchFamily="34"/>
              </a:rPr>
              <a:t>eiro </a:t>
            </a:r>
            <a:r>
              <a:rPr lang="lv-LV" sz="2200" dirty="0">
                <a:latin typeface="PF Square Sans Pro" pitchFamily="34"/>
              </a:rPr>
              <a:t>- pārrēķini nebūs nepieciešami</a:t>
            </a:r>
          </a:p>
        </p:txBody>
      </p:sp>
    </p:spTree>
    <p:extLst>
      <p:ext uri="{BB962C8B-B14F-4D97-AF65-F5344CB8AC3E}">
        <p14:creationId xmlns:p14="http://schemas.microsoft.com/office/powerpoint/2010/main" val="2068930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solidFill>
                  <a:schemeClr val="tx1">
                    <a:lumMod val="75000"/>
                    <a:lumOff val="25000"/>
                  </a:schemeClr>
                </a:solidFill>
              </a:rPr>
              <a:t>Līdz 14.janvārim varēsim maksāt gan latos, gan eiro!</a:t>
            </a:r>
            <a:endParaRPr lang="en-US" dirty="0">
              <a:solidFill>
                <a:schemeClr val="tx1">
                  <a:lumMod val="75000"/>
                  <a:lumOff val="25000"/>
                </a:schemeClr>
              </a:solidFill>
            </a:endParaRPr>
          </a:p>
        </p:txBody>
      </p:sp>
      <p:sp>
        <p:nvSpPr>
          <p:cNvPr id="3" name="Content Placeholder 2"/>
          <p:cNvSpPr>
            <a:spLocks noGrp="1"/>
          </p:cNvSpPr>
          <p:nvPr>
            <p:ph idx="1"/>
          </p:nvPr>
        </p:nvSpPr>
        <p:spPr/>
        <p:txBody>
          <a:bodyPr/>
          <a:lstStyle/>
          <a:p>
            <a:pPr marL="0" indent="0">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3200" dirty="0">
                <a:solidFill>
                  <a:schemeClr val="tx1">
                    <a:lumMod val="75000"/>
                    <a:lumOff val="25000"/>
                  </a:schemeClr>
                </a:solidFill>
              </a:rPr>
              <a:t>Divas nedēļas sākot ar eiro ieviešanas dienu, kad apgrozībā būs gan lati, gan eiro, iepērkoties būs jābūt pacietīgiem un mierīgiem, lai nekļūdītos naudas atlikuma aprēķināšanā un izdošanā, īpaši iepērkoties tirgū u.c. tirdzniecības vietās bez kases aparātiem.</a:t>
            </a:r>
            <a:endParaRPr lang="en-US" sz="3200" dirty="0">
              <a:solidFill>
                <a:schemeClr val="tx1">
                  <a:lumMod val="75000"/>
                  <a:lumOff val="25000"/>
                </a:schemeClr>
              </a:solidFill>
            </a:endParaRPr>
          </a:p>
          <a:p>
            <a:endParaRPr lang="en-US" dirty="0">
              <a:solidFill>
                <a:schemeClr val="tx1">
                  <a:lumMod val="75000"/>
                  <a:lumOff val="25000"/>
                </a:schemeClr>
              </a:solidFill>
            </a:endParaRPr>
          </a:p>
        </p:txBody>
      </p:sp>
    </p:spTree>
    <p:extLst>
      <p:ext uri="{BB962C8B-B14F-4D97-AF65-F5344CB8AC3E}">
        <p14:creationId xmlns:p14="http://schemas.microsoft.com/office/powerpoint/2010/main" val="3287151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Rēķina izrakstīšana janvārī</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b="1" dirty="0">
                <a:latin typeface="PF Square Sans Pro" pitchFamily="34"/>
              </a:rPr>
              <a:t>Decembra rēķinu izrakstīšana janvārī, </a:t>
            </a:r>
            <a:endParaRPr lang="lv-LV" sz="2200" b="1"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piemēram</a:t>
            </a:r>
            <a:r>
              <a:rPr lang="lv-LV" sz="2200" dirty="0">
                <a:latin typeface="PF Square Sans Pro" pitchFamily="34"/>
              </a:rPr>
              <a:t>, līdz 15.janvārim, - kādā valūtā jāizraksta rēķini? </a:t>
            </a:r>
            <a:endParaRPr lang="lv-LV" sz="2200"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Rēķini klientiem fiziskajām personām jāizraksta eiro, taču rēķinu kopsumma jānorāda arī latos. Tas izriet no eiro ieviešanas kārtības likuma 13.panta otrās daļas.</a:t>
            </a:r>
          </a:p>
        </p:txBody>
      </p:sp>
    </p:spTree>
    <p:extLst>
      <p:ext uri="{BB962C8B-B14F-4D97-AF65-F5344CB8AC3E}">
        <p14:creationId xmlns:p14="http://schemas.microsoft.com/office/powerpoint/2010/main" val="2764794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360" y="-27384"/>
            <a:ext cx="12189239" cy="6856199"/>
          </a:xfrm>
          <a:prstGeom prst="rect">
            <a:avLst/>
          </a:prstGeom>
          <a:noFill/>
          <a:ln>
            <a:noFill/>
          </a:ln>
        </p:spPr>
      </p:pic>
      <p:sp>
        <p:nvSpPr>
          <p:cNvPr id="3" name="Title 2"/>
          <p:cNvSpPr txBox="1">
            <a:spLocks noGrp="1"/>
          </p:cNvSpPr>
          <p:nvPr>
            <p:ph type="title" idx="4294967295"/>
          </p:nvPr>
        </p:nvSpPr>
        <p:spPr>
          <a:xfrm>
            <a:off x="4937760" y="1437876"/>
            <a:ext cx="7132320" cy="3390415"/>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sz="5400" b="1" dirty="0" smtClean="0">
                <a:latin typeface="PF Square Sans Pro Medium" pitchFamily="34"/>
              </a:rPr>
              <a:t>Grāmatvedības normatīvo aktu izmaiņas saistībā ar eiro</a:t>
            </a:r>
            <a:endParaRPr lang="en-US" sz="5400" b="1" dirty="0">
              <a:latin typeface="PF Square Sans Pro Medium" pitchFamily="34"/>
            </a:endParaRPr>
          </a:p>
        </p:txBody>
      </p:sp>
    </p:spTree>
    <p:extLst>
      <p:ext uri="{BB962C8B-B14F-4D97-AF65-F5344CB8AC3E}">
        <p14:creationId xmlns:p14="http://schemas.microsoft.com/office/powerpoint/2010/main" val="3201051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610011"/>
            <a:ext cx="10969920" cy="470898"/>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en-US" sz="3000" dirty="0" err="1">
                <a:latin typeface="PF Square Sans Pro Medium" pitchFamily="34"/>
              </a:rPr>
              <a:t>Grozījumi</a:t>
            </a:r>
            <a:r>
              <a:rPr lang="en-US" sz="3000" dirty="0">
                <a:latin typeface="PF Square Sans Pro Medium" pitchFamily="34"/>
              </a:rPr>
              <a:t> </a:t>
            </a:r>
            <a:r>
              <a:rPr lang="en-US" sz="3000" dirty="0" err="1">
                <a:latin typeface="PF Square Sans Pro Medium" pitchFamily="34"/>
              </a:rPr>
              <a:t>grāmatvedības</a:t>
            </a:r>
            <a:r>
              <a:rPr lang="en-US" sz="3000" dirty="0">
                <a:latin typeface="PF Square Sans Pro Medium" pitchFamily="34"/>
              </a:rPr>
              <a:t> NA, </a:t>
            </a:r>
            <a:r>
              <a:rPr lang="en-US" sz="3000" dirty="0" err="1" smtClean="0">
                <a:latin typeface="PF Square Sans Pro Medium" pitchFamily="34"/>
              </a:rPr>
              <a:t>kas</a:t>
            </a:r>
            <a:r>
              <a:rPr lang="en-US" sz="3000" dirty="0" smtClean="0">
                <a:latin typeface="PF Square Sans Pro Medium" pitchFamily="34"/>
              </a:rPr>
              <a:t> </a:t>
            </a:r>
            <a:r>
              <a:rPr lang="en-US" sz="3000" dirty="0" err="1">
                <a:latin typeface="PF Square Sans Pro Medium" pitchFamily="34"/>
              </a:rPr>
              <a:t>saistīti</a:t>
            </a:r>
            <a:r>
              <a:rPr lang="en-US" sz="3000" dirty="0">
                <a:latin typeface="PF Square Sans Pro Medium" pitchFamily="34"/>
              </a:rPr>
              <a:t> </a:t>
            </a:r>
            <a:r>
              <a:rPr lang="en-US" sz="3000" dirty="0" err="1">
                <a:latin typeface="PF Square Sans Pro Medium" pitchFamily="34"/>
              </a:rPr>
              <a:t>ar</a:t>
            </a:r>
            <a:r>
              <a:rPr lang="en-US" sz="3000" dirty="0">
                <a:latin typeface="PF Square Sans Pro Medium" pitchFamily="34"/>
              </a:rPr>
              <a:t>  </a:t>
            </a:r>
            <a:r>
              <a:rPr lang="en-US" sz="3000" dirty="0" err="1">
                <a:latin typeface="PF Square Sans Pro Medium" pitchFamily="34"/>
              </a:rPr>
              <a:t>eiro</a:t>
            </a:r>
            <a:r>
              <a:rPr lang="en-US" sz="3000" dirty="0">
                <a:latin typeface="PF Square Sans Pro Medium" pitchFamily="34"/>
              </a:rPr>
              <a:t> </a:t>
            </a:r>
            <a:r>
              <a:rPr lang="en-US" sz="3000" dirty="0" err="1">
                <a:latin typeface="PF Square Sans Pro Medium" pitchFamily="34"/>
              </a:rPr>
              <a:t>ieviešanu</a:t>
            </a:r>
            <a:endParaRPr lang="en-US" sz="3000" dirty="0">
              <a:latin typeface="PF Square Sans Pro Medium" pitchFamily="34"/>
            </a:endParaRPr>
          </a:p>
        </p:txBody>
      </p:sp>
      <p:sp>
        <p:nvSpPr>
          <p:cNvPr id="3" name="Subtitle 2"/>
          <p:cNvSpPr txBox="1">
            <a:spLocks noGrp="1"/>
          </p:cNvSpPr>
          <p:nvPr>
            <p:ph type="subTitle" idx="4294967295"/>
          </p:nvPr>
        </p:nvSpPr>
        <p:spPr>
          <a:xfrm>
            <a:off x="621804" y="1052736"/>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lnSpc>
                <a:spcPct val="93000"/>
              </a:lnSpc>
              <a:spcAft>
                <a:spcPts val="0"/>
              </a:spcAft>
            </a:pPr>
            <a:r>
              <a:rPr lang="lv-LV" sz="2500" dirty="0" smtClean="0">
                <a:latin typeface="PF Square Sans Pro" pitchFamily="34"/>
              </a:rPr>
              <a:t>Eiro </a:t>
            </a:r>
            <a:r>
              <a:rPr lang="lv-LV" sz="2500" dirty="0">
                <a:latin typeface="PF Square Sans Pro" pitchFamily="34"/>
              </a:rPr>
              <a:t>ieviešanas kārtības likums </a:t>
            </a:r>
            <a:r>
              <a:rPr lang="lv-LV" sz="2500" dirty="0" smtClean="0">
                <a:latin typeface="PF Square Sans Pro" pitchFamily="34"/>
              </a:rPr>
              <a:t>(</a:t>
            </a:r>
            <a:r>
              <a:rPr lang="lv-LV" sz="2500" dirty="0">
                <a:latin typeface="PF Square Sans Pro" pitchFamily="34"/>
              </a:rPr>
              <a:t>stājies spēkā 01.03.2013.)</a:t>
            </a:r>
          </a:p>
          <a:p>
            <a:pPr lvl="0">
              <a:lnSpc>
                <a:spcPct val="93000"/>
              </a:lnSpc>
              <a:spcAft>
                <a:spcPts val="0"/>
              </a:spcAft>
            </a:pPr>
            <a:endParaRPr lang="lv-LV" sz="2500" dirty="0">
              <a:latin typeface="PF Square Sans Pro" pitchFamily="34"/>
            </a:endParaRPr>
          </a:p>
          <a:p>
            <a:pPr marL="0" lvl="0" indent="0">
              <a:lnSpc>
                <a:spcPct val="93000"/>
              </a:lnSpc>
              <a:spcAft>
                <a:spcPts val="0"/>
              </a:spcAft>
              <a:tabLst>
                <a:tab pos="45085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500" dirty="0" smtClean="0">
                <a:latin typeface="PF Square Sans Pro" pitchFamily="34"/>
              </a:rPr>
              <a:t>Izstrādātas </a:t>
            </a:r>
            <a:r>
              <a:rPr lang="lv-LV" sz="2500" dirty="0">
                <a:latin typeface="PF Square Sans Pro" pitchFamily="34"/>
              </a:rPr>
              <a:t>Vadlīnijas par grāmatvedības uzskaiti pārejas periodā no latiem uz </a:t>
            </a:r>
            <a:r>
              <a:rPr lang="lv-LV" sz="2500" dirty="0" smtClean="0">
                <a:latin typeface="PF Square Sans Pro" pitchFamily="34"/>
              </a:rPr>
              <a:t>eiro (</a:t>
            </a:r>
            <a:r>
              <a:rPr lang="lv-LV" sz="2500" dirty="0" err="1" smtClean="0">
                <a:latin typeface="PF Square Sans Pro" pitchFamily="34"/>
              </a:rPr>
              <a:t>www.eiro.lv</a:t>
            </a:r>
            <a:r>
              <a:rPr lang="lv-LV" sz="2500" dirty="0">
                <a:latin typeface="PF Square Sans Pro" pitchFamily="34"/>
              </a:rPr>
              <a:t>)</a:t>
            </a:r>
          </a:p>
          <a:p>
            <a:pPr lvl="0">
              <a:lnSpc>
                <a:spcPct val="93000"/>
              </a:lnSpc>
              <a:spcAft>
                <a:spcPts val="0"/>
              </a:spcAft>
            </a:pPr>
            <a:endParaRPr lang="lv-LV" sz="2500" dirty="0" smtClean="0">
              <a:latin typeface="PF Square Sans Pro" pitchFamily="34"/>
            </a:endParaRPr>
          </a:p>
          <a:p>
            <a:pPr marL="3175" lvl="0" indent="-3175">
              <a:lnSpc>
                <a:spcPct val="93000"/>
              </a:lnSpc>
              <a:spcAft>
                <a:spcPts val="0"/>
              </a:spcAft>
              <a:tabLst>
                <a:tab pos="45085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500" dirty="0" smtClean="0">
                <a:latin typeface="PF Square Sans Pro" pitchFamily="34"/>
              </a:rPr>
              <a:t>(</a:t>
            </a:r>
            <a:r>
              <a:rPr lang="lv-LV" sz="2500" dirty="0">
                <a:latin typeface="PF Square Sans Pro" pitchFamily="34"/>
              </a:rPr>
              <a:t>skaidrots EIKL 15.pants. Attaisnojuma dokumenti un grāmatvedības reģistri</a:t>
            </a:r>
          </a:p>
          <a:p>
            <a:pPr marL="3175" lvl="0" indent="-3175">
              <a:lnSpc>
                <a:spcPct val="93000"/>
              </a:lnSpc>
              <a:spcAft>
                <a:spcPts val="0"/>
              </a:spcAft>
              <a:tabLst>
                <a:tab pos="45085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500" dirty="0">
                <a:latin typeface="PF Square Sans Pro" pitchFamily="34"/>
              </a:rPr>
              <a:t>	16.pants. Gada pārskatu un finanšu pārskatu sagatavošana)</a:t>
            </a:r>
          </a:p>
          <a:p>
            <a:pPr lvl="0">
              <a:lnSpc>
                <a:spcPct val="93000"/>
              </a:lnSpc>
              <a:spcAft>
                <a:spcPts val="0"/>
              </a:spcAft>
            </a:pPr>
            <a:endParaRPr lang="x-none" sz="2200">
              <a:latin typeface="PF Square Sans Pro" pitchFamily="34"/>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3357170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610010"/>
            <a:ext cx="10969920" cy="470898"/>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en-US" sz="3000" dirty="0" err="1" smtClean="0">
                <a:latin typeface="PF Square Sans Pro Medium" pitchFamily="34"/>
              </a:rPr>
              <a:t>Grozījumi</a:t>
            </a:r>
            <a:r>
              <a:rPr lang="en-US" sz="3000" dirty="0" smtClean="0">
                <a:latin typeface="PF Square Sans Pro Medium" pitchFamily="34"/>
              </a:rPr>
              <a:t>  </a:t>
            </a:r>
            <a:r>
              <a:rPr lang="en-US" sz="3000" dirty="0" err="1">
                <a:latin typeface="PF Square Sans Pro Medium" pitchFamily="34"/>
              </a:rPr>
              <a:t>likumā</a:t>
            </a:r>
            <a:r>
              <a:rPr lang="en-US" sz="3000" dirty="0">
                <a:latin typeface="PF Square Sans Pro Medium" pitchFamily="34"/>
              </a:rPr>
              <a:t> «Par </a:t>
            </a:r>
            <a:r>
              <a:rPr lang="en-US" sz="3000" dirty="0" err="1">
                <a:latin typeface="PF Square Sans Pro Medium" pitchFamily="34"/>
              </a:rPr>
              <a:t>grāmatvedību</a:t>
            </a:r>
            <a:r>
              <a:rPr lang="en-US" sz="3000" dirty="0" smtClean="0">
                <a:latin typeface="PF Square Sans Pro Medium" pitchFamily="34"/>
              </a:rPr>
              <a:t>»</a:t>
            </a:r>
            <a:endParaRPr lang="en-US" sz="3000" dirty="0">
              <a:latin typeface="PF Square Sans Pro Medium" pitchFamily="34"/>
            </a:endParaRPr>
          </a:p>
        </p:txBody>
      </p:sp>
      <p:sp>
        <p:nvSpPr>
          <p:cNvPr id="3" name="Subtitle 2"/>
          <p:cNvSpPr txBox="1">
            <a:spLocks noGrp="1"/>
          </p:cNvSpPr>
          <p:nvPr>
            <p:ph type="subTitle" idx="4294967295"/>
          </p:nvPr>
        </p:nvSpPr>
        <p:spPr>
          <a:xfrm>
            <a:off x="549796" y="1196752"/>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lnSpc>
                <a:spcPct val="93000"/>
              </a:lnSpc>
              <a:spcAft>
                <a:spcPts val="0"/>
              </a:spcAft>
            </a:pPr>
            <a:r>
              <a:rPr lang="lv-LV" sz="2200" b="1" i="1" dirty="0">
                <a:latin typeface="PF Square Sans Pro" pitchFamily="34"/>
              </a:rPr>
              <a:t>I</a:t>
            </a:r>
            <a:r>
              <a:rPr lang="lv-LV" sz="2200" b="1" i="1" dirty="0" smtClean="0">
                <a:latin typeface="PF Square Sans Pro" pitchFamily="34"/>
              </a:rPr>
              <a:t>zskatīti </a:t>
            </a:r>
            <a:r>
              <a:rPr lang="lv-LV" sz="2200" b="1" i="1" dirty="0">
                <a:latin typeface="PF Square Sans Pro" pitchFamily="34"/>
              </a:rPr>
              <a:t>MK </a:t>
            </a:r>
            <a:r>
              <a:rPr lang="lv-LV" sz="2200" b="1" i="1" dirty="0" smtClean="0">
                <a:latin typeface="PF Square Sans Pro" pitchFamily="34"/>
              </a:rPr>
              <a:t>13.08.2013</a:t>
            </a:r>
          </a:p>
          <a:p>
            <a:pPr lvl="0">
              <a:lnSpc>
                <a:spcPct val="93000"/>
              </a:lnSpc>
              <a:spcAft>
                <a:spcPts val="0"/>
              </a:spcAft>
            </a:pPr>
            <a:endParaRPr lang="lv-LV" sz="2200" dirty="0">
              <a:latin typeface="PF Square Sans Pro" pitchFamily="34"/>
            </a:endParaRPr>
          </a:p>
          <a:p>
            <a:pPr marL="361950" lvl="0" indent="0">
              <a:lnSpc>
                <a:spcPct val="93000"/>
              </a:lnSpc>
              <a:spcAft>
                <a:spcPts val="600"/>
              </a:spcAft>
              <a:tabLst>
                <a:tab pos="45085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200" dirty="0" smtClean="0">
                <a:latin typeface="PF Square Sans Pro" pitchFamily="34"/>
              </a:rPr>
              <a:t>Gan </a:t>
            </a:r>
            <a:r>
              <a:rPr lang="lv-LV" sz="2200" dirty="0">
                <a:latin typeface="PF Square Sans Pro" pitchFamily="34"/>
              </a:rPr>
              <a:t>tehniskie precizējumi, gan precizējumi pēc būtības, lai nodrošinātu, ka normas satur atsauci uz eiro.</a:t>
            </a:r>
          </a:p>
          <a:p>
            <a:pPr marL="361950" lvl="0" indent="0">
              <a:lnSpc>
                <a:spcPct val="93000"/>
              </a:lnSpc>
              <a:spcAft>
                <a:spcPts val="0"/>
              </a:spcAft>
              <a:tabLst>
                <a:tab pos="45085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200" dirty="0">
                <a:latin typeface="PF Square Sans Pro" pitchFamily="34"/>
              </a:rPr>
              <a:t>Ņ</a:t>
            </a:r>
            <a:r>
              <a:rPr lang="lv-LV" sz="2200" dirty="0" smtClean="0">
                <a:latin typeface="PF Square Sans Pro" pitchFamily="34"/>
              </a:rPr>
              <a:t>emts </a:t>
            </a:r>
            <a:r>
              <a:rPr lang="lv-LV" sz="2200" dirty="0">
                <a:latin typeface="PF Square Sans Pro" pitchFamily="34"/>
              </a:rPr>
              <a:t>vērā ES Padomes noteiktais maiņas kurss,</a:t>
            </a:r>
          </a:p>
          <a:p>
            <a:pPr marL="361950" lvl="0" indent="0">
              <a:lnSpc>
                <a:spcPct val="93000"/>
              </a:lnSpc>
              <a:spcAft>
                <a:spcPts val="0"/>
              </a:spcAft>
              <a:tabLst>
                <a:tab pos="45085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200" dirty="0" smtClean="0">
                <a:latin typeface="PF Square Sans Pro" pitchFamily="34"/>
              </a:rPr>
              <a:t>un </a:t>
            </a:r>
            <a:r>
              <a:rPr lang="lv-LV" sz="2200" dirty="0">
                <a:latin typeface="PF Square Sans Pro" pitchFamily="34"/>
              </a:rPr>
              <a:t>summas, kas šobrīd ir noteiktas latos izteiktas eiro</a:t>
            </a:r>
          </a:p>
          <a:p>
            <a:pPr marL="361950" lvl="0" indent="0">
              <a:lnSpc>
                <a:spcPct val="93000"/>
              </a:lnSpc>
              <a:spcAft>
                <a:spcPts val="600"/>
              </a:spcAft>
              <a:tabLst>
                <a:tab pos="45085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200" dirty="0" smtClean="0">
                <a:latin typeface="PF Square Sans Pro" pitchFamily="34"/>
              </a:rPr>
              <a:t>(</a:t>
            </a:r>
            <a:r>
              <a:rPr lang="lv-LV" sz="2200" dirty="0">
                <a:latin typeface="PF Square Sans Pro" pitchFamily="34"/>
              </a:rPr>
              <a:t>8.pants (2); 9.pants (2) 1.,2.punkti; 13.pants (5),(6))</a:t>
            </a:r>
          </a:p>
          <a:p>
            <a:pPr marL="361950" lvl="0" indent="0">
              <a:lnSpc>
                <a:spcPct val="93000"/>
              </a:lnSpc>
              <a:spcAft>
                <a:spcPts val="600"/>
              </a:spcAft>
            </a:pPr>
            <a:r>
              <a:rPr lang="lv-LV" sz="2200" dirty="0">
                <a:latin typeface="PF Square Sans Pro" pitchFamily="34"/>
              </a:rPr>
              <a:t>G</a:t>
            </a:r>
            <a:r>
              <a:rPr lang="lv-LV" sz="2200" dirty="0" smtClean="0">
                <a:latin typeface="PF Square Sans Pro" pitchFamily="34"/>
              </a:rPr>
              <a:t>an </a:t>
            </a:r>
            <a:r>
              <a:rPr lang="lv-LV" sz="2200" dirty="0">
                <a:latin typeface="PF Square Sans Pro" pitchFamily="34"/>
              </a:rPr>
              <a:t>papildus normas, kuras attiecas uz attaisnojuma dokumentā izteikto vērtību ārvalstu valūtā pārrēķināšanas kārtību grāmatvedībā uz eiro (5.pants)</a:t>
            </a:r>
          </a:p>
          <a:p>
            <a:pPr lvl="0">
              <a:lnSpc>
                <a:spcPct val="93000"/>
              </a:lnSpc>
              <a:spcAft>
                <a:spcPts val="0"/>
              </a:spcAft>
            </a:pPr>
            <a:endParaRPr lang="x-none" sz="2200">
              <a:latin typeface="PF Square Sans Pro" pitchFamily="34"/>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1636180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625110"/>
            <a:ext cx="10969920" cy="440698"/>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en-US" sz="3000" dirty="0" err="1">
                <a:latin typeface="PF Square Sans Pro Medium" pitchFamily="34"/>
              </a:rPr>
              <a:t>Grozījumi</a:t>
            </a:r>
            <a:r>
              <a:rPr lang="en-US" sz="3000" dirty="0">
                <a:latin typeface="PF Square Sans Pro Medium" pitchFamily="34"/>
              </a:rPr>
              <a:t>  </a:t>
            </a:r>
            <a:r>
              <a:rPr lang="en-US" sz="3000" dirty="0" err="1">
                <a:latin typeface="PF Square Sans Pro Medium" pitchFamily="34"/>
              </a:rPr>
              <a:t>likumā</a:t>
            </a:r>
            <a:r>
              <a:rPr lang="en-US" sz="3000" dirty="0">
                <a:latin typeface="PF Square Sans Pro Medium" pitchFamily="34"/>
              </a:rPr>
              <a:t> «Par </a:t>
            </a:r>
            <a:r>
              <a:rPr lang="en-US" sz="3000" dirty="0" err="1">
                <a:latin typeface="PF Square Sans Pro Medium" pitchFamily="34"/>
              </a:rPr>
              <a:t>grāmatvedību</a:t>
            </a:r>
            <a:r>
              <a:rPr lang="en-US" sz="3000" dirty="0">
                <a:latin typeface="PF Square Sans Pro Medium" pitchFamily="34"/>
              </a:rPr>
              <a:t>»</a:t>
            </a: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365125" lvl="0" indent="-3175">
              <a:lnSpc>
                <a:spcPct val="93000"/>
              </a:lnSpc>
              <a:spcAft>
                <a:spcPts val="0"/>
              </a:spcAft>
            </a:pPr>
            <a:r>
              <a:rPr lang="lv-LV" sz="2200" dirty="0" smtClean="0">
                <a:latin typeface="PF Square Sans Pro" pitchFamily="34"/>
              </a:rPr>
              <a:t>Tehnisks </a:t>
            </a:r>
            <a:r>
              <a:rPr lang="lv-LV" sz="2200" dirty="0">
                <a:latin typeface="PF Square Sans Pro" pitchFamily="34"/>
              </a:rPr>
              <a:t>precizējums 8.panta otrajā daļā, izsakot eiro </a:t>
            </a:r>
            <a:r>
              <a:rPr lang="lv-LV" sz="2200" dirty="0" err="1">
                <a:latin typeface="PF Square Sans Pro" pitchFamily="34"/>
              </a:rPr>
              <a:t>robežslieksni</a:t>
            </a:r>
            <a:r>
              <a:rPr lang="lv-LV" sz="2200" dirty="0">
                <a:latin typeface="PF Square Sans Pro" pitchFamily="34"/>
              </a:rPr>
              <a:t>, līdz kuram uzņēmumiem atļauts kārtot kases grāmatu reizi </a:t>
            </a:r>
            <a:r>
              <a:rPr lang="lv-LV" sz="2200" dirty="0" smtClean="0">
                <a:latin typeface="PF Square Sans Pro" pitchFamily="34"/>
              </a:rPr>
              <a:t>nedēļā: aizstāts </a:t>
            </a:r>
            <a:r>
              <a:rPr lang="lv-LV" sz="2200" dirty="0">
                <a:latin typeface="PF Square Sans Pro" pitchFamily="34"/>
              </a:rPr>
              <a:t>vārds un skaitlis „100 latiem” ar vārdu un skaitli „150 </a:t>
            </a:r>
            <a:r>
              <a:rPr lang="lv-LV" sz="2200" dirty="0" smtClean="0">
                <a:latin typeface="PF Square Sans Pro" pitchFamily="34"/>
              </a:rPr>
              <a:t>eiro</a:t>
            </a:r>
            <a:r>
              <a:rPr lang="lv-LV" sz="2200" dirty="0">
                <a:latin typeface="PF Square Sans Pro" pitchFamily="34"/>
              </a:rPr>
              <a:t>” </a:t>
            </a:r>
            <a:r>
              <a:rPr lang="lv-LV" sz="2200" dirty="0" smtClean="0">
                <a:latin typeface="PF Square Sans Pro" pitchFamily="34"/>
              </a:rPr>
              <a:t>(</a:t>
            </a:r>
            <a:r>
              <a:rPr lang="lv-LV" sz="2200" dirty="0">
                <a:latin typeface="PF Square Sans Pro" pitchFamily="34"/>
              </a:rPr>
              <a:t>100 : 0,702804 = 142,29). </a:t>
            </a:r>
          </a:p>
          <a:p>
            <a:pPr marL="365125" lvl="0" indent="-3175">
              <a:lnSpc>
                <a:spcPct val="93000"/>
              </a:lnSpc>
              <a:spcAft>
                <a:spcPts val="0"/>
              </a:spcAft>
            </a:pPr>
            <a:r>
              <a:rPr lang="lv-LV" sz="2200" dirty="0">
                <a:latin typeface="PF Square Sans Pro" pitchFamily="34"/>
              </a:rPr>
              <a:t>(grozītā tiesiskā norma nav nelabvēlīgāka personai, kā sākotnējā 	tiesiskā norma, un neietekmē valsts budžetu</a:t>
            </a:r>
            <a:r>
              <a:rPr lang="lv-LV" sz="2200" dirty="0" smtClean="0">
                <a:latin typeface="PF Square Sans Pro" pitchFamily="34"/>
              </a:rPr>
              <a:t>)</a:t>
            </a:r>
          </a:p>
          <a:p>
            <a:pPr marL="3175" lvl="0" indent="-3175">
              <a:lnSpc>
                <a:spcPct val="93000"/>
              </a:lnSpc>
              <a:spcAft>
                <a:spcPts val="0"/>
              </a:spcAft>
            </a:pPr>
            <a:endParaRPr lang="lv-LV" sz="2200" dirty="0">
              <a:latin typeface="PF Square Sans Pro" pitchFamily="34"/>
            </a:endParaRPr>
          </a:p>
          <a:p>
            <a:pPr lvl="0">
              <a:lnSpc>
                <a:spcPct val="93000"/>
              </a:lnSpc>
              <a:spcAft>
                <a:spcPts val="0"/>
              </a:spcAft>
            </a:pPr>
            <a:r>
              <a:rPr lang="lv-LV" sz="2200" dirty="0">
                <a:latin typeface="PF Square Sans Pro" pitchFamily="34"/>
              </a:rPr>
              <a:t>Attiecībā uz:</a:t>
            </a:r>
          </a:p>
          <a:p>
            <a:pPr marL="341313" lvl="0" indent="-69850">
              <a:lnSpc>
                <a:spcPct val="93000"/>
              </a:lnSpc>
              <a:spcAft>
                <a:spcPts val="1200"/>
              </a:spcAft>
            </a:pPr>
            <a:r>
              <a:rPr lang="lv-LV" sz="2200" dirty="0">
                <a:latin typeface="PF Square Sans Pro" pitchFamily="34"/>
              </a:rPr>
              <a:t> individuālajiem komersantiem, individuālajiem uzņēmumiem, zemnieku un zvejnieku saimniecībām - vārdu un skaitli „200 000 latu” aizstāj ar vārdu un skaitli „300 000 </a:t>
            </a:r>
            <a:r>
              <a:rPr lang="lv-LV" sz="2200" dirty="0" err="1">
                <a:latin typeface="PF Square Sans Pro" pitchFamily="34"/>
              </a:rPr>
              <a:t>euro</a:t>
            </a:r>
            <a:r>
              <a:rPr lang="lv-LV" sz="2200" dirty="0">
                <a:latin typeface="PF Square Sans Pro" pitchFamily="34"/>
              </a:rPr>
              <a:t>” (200 000 : 0,702804 = 284 574); </a:t>
            </a:r>
          </a:p>
          <a:p>
            <a:pPr marL="361950" lvl="0" indent="0">
              <a:lnSpc>
                <a:spcPct val="93000"/>
              </a:lnSpc>
              <a:spcAft>
                <a:spcPts val="1200"/>
              </a:spcAft>
              <a:tabLst>
                <a:tab pos="45085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200" dirty="0" smtClean="0">
                <a:latin typeface="PF Square Sans Pro" pitchFamily="34"/>
              </a:rPr>
              <a:t>biedrībām</a:t>
            </a:r>
            <a:r>
              <a:rPr lang="lv-LV" sz="2200" dirty="0">
                <a:latin typeface="PF Square Sans Pro" pitchFamily="34"/>
              </a:rPr>
              <a:t>, nodibinājumiem, arodbiedrībām un reliģiskajām organizācijām vārdu un skaitli „25 000 latu” ar vārdu un skaitli „40 000 </a:t>
            </a:r>
            <a:r>
              <a:rPr lang="lv-LV" sz="2200" dirty="0" err="1">
                <a:latin typeface="PF Square Sans Pro" pitchFamily="34"/>
              </a:rPr>
              <a:t>euro</a:t>
            </a:r>
            <a:r>
              <a:rPr lang="lv-LV" sz="2200" dirty="0">
                <a:latin typeface="PF Square Sans Pro" pitchFamily="34"/>
              </a:rPr>
              <a:t>” (25 000 : 0,702804 = 35 572).</a:t>
            </a:r>
          </a:p>
          <a:p>
            <a:pPr lvl="0">
              <a:lnSpc>
                <a:spcPct val="93000"/>
              </a:lnSpc>
              <a:spcAft>
                <a:spcPts val="0"/>
              </a:spcAft>
            </a:pPr>
            <a:endParaRPr lang="x-none" sz="2200">
              <a:latin typeface="PF Square Sans Pro" pitchFamily="34"/>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2125041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625110"/>
            <a:ext cx="10969920" cy="440698"/>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en-US" sz="3000" dirty="0" err="1">
                <a:latin typeface="PF Square Sans Pro Medium" pitchFamily="34"/>
              </a:rPr>
              <a:t>Grozījumi</a:t>
            </a:r>
            <a:r>
              <a:rPr lang="en-US" sz="3000" dirty="0">
                <a:latin typeface="PF Square Sans Pro Medium" pitchFamily="34"/>
              </a:rPr>
              <a:t>  </a:t>
            </a:r>
            <a:r>
              <a:rPr lang="en-US" sz="3000" dirty="0" err="1">
                <a:latin typeface="PF Square Sans Pro Medium" pitchFamily="34"/>
              </a:rPr>
              <a:t>likumā</a:t>
            </a:r>
            <a:r>
              <a:rPr lang="en-US" sz="3000" dirty="0">
                <a:latin typeface="PF Square Sans Pro Medium" pitchFamily="34"/>
              </a:rPr>
              <a:t> «Par </a:t>
            </a:r>
            <a:r>
              <a:rPr lang="en-US" sz="3000" dirty="0" err="1">
                <a:latin typeface="PF Square Sans Pro Medium" pitchFamily="34"/>
              </a:rPr>
              <a:t>grāmatvedību</a:t>
            </a:r>
            <a:r>
              <a:rPr lang="en-US" sz="3000" dirty="0">
                <a:latin typeface="PF Square Sans Pro Medium" pitchFamily="34"/>
              </a:rPr>
              <a:t>»</a:t>
            </a:r>
          </a:p>
        </p:txBody>
      </p:sp>
      <p:sp>
        <p:nvSpPr>
          <p:cNvPr id="3" name="Subtitle 2"/>
          <p:cNvSpPr txBox="1">
            <a:spLocks noGrp="1"/>
          </p:cNvSpPr>
          <p:nvPr>
            <p:ph type="subTitle" idx="4294967295"/>
          </p:nvPr>
        </p:nvSpPr>
        <p:spPr>
          <a:xfrm>
            <a:off x="621804" y="1484784"/>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lnSpc>
                <a:spcPct val="93000"/>
              </a:lnSpc>
              <a:spcAft>
                <a:spcPts val="0"/>
              </a:spcAft>
            </a:pPr>
            <a:r>
              <a:rPr lang="lv-LV" sz="2200" b="1" i="1" dirty="0" smtClean="0">
                <a:latin typeface="PF Square Sans Pro" pitchFamily="34"/>
              </a:rPr>
              <a:t>5.pants</a:t>
            </a:r>
            <a:endParaRPr lang="lv-LV" sz="2200" b="1" i="1" dirty="0">
              <a:latin typeface="PF Square Sans Pro" pitchFamily="34"/>
            </a:endParaRPr>
          </a:p>
          <a:p>
            <a:pPr marL="341313" lvl="0" indent="20638">
              <a:lnSpc>
                <a:spcPct val="93000"/>
              </a:lnSpc>
              <a:spcAft>
                <a:spcPts val="600"/>
              </a:spcAft>
            </a:pPr>
            <a:r>
              <a:rPr lang="lv-LV" sz="2200" dirty="0" smtClean="0">
                <a:latin typeface="PF Square Sans Pro" pitchFamily="34"/>
              </a:rPr>
              <a:t>Noteikts</a:t>
            </a:r>
            <a:r>
              <a:rPr lang="lv-LV" sz="2200" dirty="0">
                <a:latin typeface="PF Square Sans Pro" pitchFamily="34"/>
              </a:rPr>
              <a:t>, ka grāmatvedībā par vērtības mēru lieto eiro </a:t>
            </a:r>
          </a:p>
          <a:p>
            <a:pPr marL="341313" lvl="0" indent="20638">
              <a:lnSpc>
                <a:spcPct val="93000"/>
              </a:lnSpc>
              <a:spcAft>
                <a:spcPts val="600"/>
              </a:spcAft>
            </a:pPr>
            <a:r>
              <a:rPr lang="lv-LV" sz="2200" dirty="0" smtClean="0">
                <a:latin typeface="PF Square Sans Pro" pitchFamily="34"/>
              </a:rPr>
              <a:t>Definēts </a:t>
            </a:r>
            <a:r>
              <a:rPr lang="lv-LV" sz="2200" dirty="0">
                <a:latin typeface="PF Square Sans Pro" pitchFamily="34"/>
              </a:rPr>
              <a:t>Ārvalstu valūtas kurss grāmatvedības uzskaites nodrošināšanai</a:t>
            </a:r>
          </a:p>
          <a:p>
            <a:pPr marL="3175" lvl="0" indent="-3175">
              <a:lnSpc>
                <a:spcPct val="93000"/>
              </a:lnSpc>
              <a:spcAft>
                <a:spcPts val="0"/>
              </a:spcAft>
            </a:pPr>
            <a:r>
              <a:rPr lang="lv-LV" sz="2200" dirty="0">
                <a:latin typeface="PF Square Sans Pro" pitchFamily="34"/>
              </a:rPr>
              <a:t>Sākot ar eiro ieviešanas dienu </a:t>
            </a:r>
            <a:r>
              <a:rPr lang="lv-LV" sz="2200" b="1" dirty="0">
                <a:latin typeface="PF Square Sans Pro" pitchFamily="34"/>
              </a:rPr>
              <a:t>grāmatvedībā izmantojamais ārvalstu valūtas kurss</a:t>
            </a:r>
            <a:r>
              <a:rPr lang="lv-LV" sz="2200" dirty="0">
                <a:latin typeface="PF Square Sans Pro" pitchFamily="34"/>
              </a:rPr>
              <a:t> būs</a:t>
            </a:r>
            <a:r>
              <a:rPr lang="lv-LV" sz="2200" dirty="0" smtClean="0">
                <a:latin typeface="PF Square Sans Pro" pitchFamily="34"/>
              </a:rPr>
              <a:t>:</a:t>
            </a:r>
          </a:p>
          <a:p>
            <a:pPr marL="3175" lvl="0" indent="-3175">
              <a:lnSpc>
                <a:spcPct val="93000"/>
              </a:lnSpc>
              <a:spcAft>
                <a:spcPts val="0"/>
              </a:spcAft>
            </a:pPr>
            <a:endParaRPr lang="lv-LV" sz="2200" dirty="0">
              <a:latin typeface="PF Square Sans Pro" pitchFamily="34"/>
            </a:endParaRPr>
          </a:p>
          <a:p>
            <a:pPr lvl="0">
              <a:lnSpc>
                <a:spcPct val="93000"/>
              </a:lnSpc>
              <a:spcAft>
                <a:spcPts val="1200"/>
              </a:spcAft>
            </a:pPr>
            <a:r>
              <a:rPr lang="lv-LV" sz="2200" dirty="0">
                <a:latin typeface="PF Square Sans Pro" pitchFamily="34"/>
              </a:rPr>
              <a:t>Eiropas Centrālās bankas (tālāk tekstā – ECB) publicētais </a:t>
            </a:r>
            <a:r>
              <a:rPr lang="lv-LV" sz="2200" dirty="0" err="1">
                <a:latin typeface="PF Square Sans Pro" pitchFamily="34"/>
              </a:rPr>
              <a:t>t.s</a:t>
            </a:r>
            <a:r>
              <a:rPr lang="lv-LV" sz="2200" dirty="0">
                <a:latin typeface="PF Square Sans Pro" pitchFamily="34"/>
              </a:rPr>
              <a:t>. eiro atsauces kurss;</a:t>
            </a:r>
          </a:p>
          <a:p>
            <a:pPr marL="3175" lvl="0" indent="-3175">
              <a:lnSpc>
                <a:spcPct val="93000"/>
              </a:lnSpc>
              <a:spcAft>
                <a:spcPts val="1200"/>
              </a:spcAft>
              <a:tabLst>
                <a:tab pos="455613" algn="l"/>
                <a:tab pos="541338"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200" dirty="0" smtClean="0">
                <a:latin typeface="PF Square Sans Pro" pitchFamily="34"/>
              </a:rPr>
              <a:t>Tām </a:t>
            </a:r>
            <a:r>
              <a:rPr lang="lv-LV" sz="2200" dirty="0">
                <a:latin typeface="PF Square Sans Pro" pitchFamily="34"/>
              </a:rPr>
              <a:t>ārvalstu valūtām, kurām ECB nepublicē eiro atsauces kursu – pasaules finanšu tirgus atzīta finanšu informācijas sniedzēja periodiskajā izdevumā vai tā interneta resursā publicētais valūtas tirgus kurss attiecībā pret eiro </a:t>
            </a:r>
          </a:p>
          <a:p>
            <a:pPr marL="0" lvl="0" indent="0">
              <a:lnSpc>
                <a:spcPct val="93000"/>
              </a:lnSpc>
              <a:spcAft>
                <a:spcPts val="0"/>
              </a:spcAft>
            </a:pPr>
            <a:r>
              <a:rPr lang="lv-LV" sz="2200" dirty="0" smtClean="0">
                <a:latin typeface="PF Square Sans Pro" pitchFamily="34"/>
              </a:rPr>
              <a:t>(</a:t>
            </a:r>
            <a:r>
              <a:rPr lang="lv-LV" sz="2200" dirty="0" err="1">
                <a:latin typeface="PF Square Sans Pro" pitchFamily="34"/>
              </a:rPr>
              <a:t>Bloomberg</a:t>
            </a:r>
            <a:r>
              <a:rPr lang="lv-LV" sz="2200" dirty="0">
                <a:latin typeface="PF Square Sans Pro" pitchFamily="34"/>
              </a:rPr>
              <a:t>, </a:t>
            </a:r>
            <a:r>
              <a:rPr lang="lv-LV" sz="2200" dirty="0" err="1">
                <a:latin typeface="PF Square Sans Pro" pitchFamily="34"/>
              </a:rPr>
              <a:t>Reuters</a:t>
            </a:r>
            <a:r>
              <a:rPr lang="lv-LV" sz="2200" dirty="0">
                <a:latin typeface="PF Square Sans Pro" pitchFamily="34"/>
              </a:rPr>
              <a:t>, </a:t>
            </a:r>
            <a:r>
              <a:rPr lang="lv-LV" sz="2200" dirty="0" err="1">
                <a:latin typeface="PF Square Sans Pro" pitchFamily="34"/>
              </a:rPr>
              <a:t>Financial</a:t>
            </a:r>
            <a:r>
              <a:rPr lang="lv-LV" sz="2200" dirty="0">
                <a:latin typeface="PF Square Sans Pro" pitchFamily="34"/>
              </a:rPr>
              <a:t> </a:t>
            </a:r>
            <a:r>
              <a:rPr lang="lv-LV" sz="2200" dirty="0" err="1">
                <a:latin typeface="PF Square Sans Pro" pitchFamily="34"/>
              </a:rPr>
              <a:t>Times</a:t>
            </a:r>
            <a:r>
              <a:rPr lang="lv-LV" sz="2200" dirty="0">
                <a:latin typeface="PF Square Sans Pro" pitchFamily="34"/>
              </a:rPr>
              <a:t> publicētie ārvalstu valūtu kursi attiecībā pret  eiro).</a:t>
            </a:r>
          </a:p>
          <a:p>
            <a:pPr lvl="0">
              <a:lnSpc>
                <a:spcPct val="93000"/>
              </a:lnSpc>
              <a:spcAft>
                <a:spcPts val="0"/>
              </a:spcAft>
            </a:pPr>
            <a:endParaRPr lang="x-none" sz="2200">
              <a:latin typeface="PF Square Sans Pro" pitchFamily="34"/>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3674974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625110"/>
            <a:ext cx="10969920" cy="440698"/>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en-US" sz="3000" dirty="0" err="1">
                <a:latin typeface="PF Square Sans Pro Medium" pitchFamily="34"/>
              </a:rPr>
              <a:t>Grozījumi</a:t>
            </a:r>
            <a:r>
              <a:rPr lang="en-US" sz="3000" dirty="0">
                <a:latin typeface="PF Square Sans Pro Medium" pitchFamily="34"/>
              </a:rPr>
              <a:t>  </a:t>
            </a:r>
            <a:r>
              <a:rPr lang="en-US" sz="3000" dirty="0" err="1">
                <a:latin typeface="PF Square Sans Pro Medium" pitchFamily="34"/>
              </a:rPr>
              <a:t>likumā</a:t>
            </a:r>
            <a:r>
              <a:rPr lang="en-US" sz="3000" dirty="0">
                <a:latin typeface="PF Square Sans Pro Medium" pitchFamily="34"/>
              </a:rPr>
              <a:t> «Par </a:t>
            </a:r>
            <a:r>
              <a:rPr lang="en-US" sz="3000" dirty="0" err="1">
                <a:latin typeface="PF Square Sans Pro Medium" pitchFamily="34"/>
              </a:rPr>
              <a:t>grāmatvedību</a:t>
            </a:r>
            <a:r>
              <a:rPr lang="en-US" sz="3000" dirty="0">
                <a:latin typeface="PF Square Sans Pro Medium" pitchFamily="34"/>
              </a:rPr>
              <a:t>»</a:t>
            </a:r>
          </a:p>
        </p:txBody>
      </p:sp>
      <p:sp>
        <p:nvSpPr>
          <p:cNvPr id="3" name="Subtitle 2"/>
          <p:cNvSpPr txBox="1">
            <a:spLocks noGrp="1"/>
          </p:cNvSpPr>
          <p:nvPr>
            <p:ph type="subTitle" idx="4294967295"/>
          </p:nvPr>
        </p:nvSpPr>
        <p:spPr>
          <a:xfrm>
            <a:off x="621804" y="1772816"/>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lnSpc>
                <a:spcPct val="93000"/>
              </a:lnSpc>
              <a:spcAft>
                <a:spcPts val="0"/>
              </a:spcAft>
            </a:pPr>
            <a:r>
              <a:rPr lang="lv-LV" sz="2200" b="1" i="1" dirty="0">
                <a:latin typeface="PF Square Sans Pro" pitchFamily="34"/>
              </a:rPr>
              <a:t>5.pants</a:t>
            </a:r>
          </a:p>
          <a:p>
            <a:pPr marL="361950" lvl="0" indent="0">
              <a:lnSpc>
                <a:spcPct val="93000"/>
              </a:lnSpc>
              <a:spcAft>
                <a:spcPts val="0"/>
              </a:spcAft>
              <a:tabLst>
                <a:tab pos="36195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200" dirty="0" smtClean="0">
                <a:latin typeface="PF Square Sans Pro" pitchFamily="34"/>
              </a:rPr>
              <a:t>Noteikts</a:t>
            </a:r>
            <a:r>
              <a:rPr lang="lv-LV" sz="2200" dirty="0">
                <a:latin typeface="PF Square Sans Pro" pitchFamily="34"/>
              </a:rPr>
              <a:t>, ja attaisnojuma dokumentos pēc eiro ieviešanas dienas vērtības mērs ir cita ārvalstu valūta, tajos norādītās summas iegrāmatošanai pārrēķina eiro pēc grāmatvedībā izmantojamā ārvalstu valūtas kursa, kas spēkā </a:t>
            </a:r>
            <a:r>
              <a:rPr lang="lv-LV" sz="2200" u="sng" dirty="0">
                <a:latin typeface="PF Square Sans Pro" pitchFamily="34"/>
              </a:rPr>
              <a:t>saimnieciskā darījuma dienas </a:t>
            </a:r>
            <a:r>
              <a:rPr lang="lv-LV" sz="2200" u="sng" dirty="0" smtClean="0">
                <a:latin typeface="PF Square Sans Pro" pitchFamily="34"/>
              </a:rPr>
              <a:t>sākumā </a:t>
            </a:r>
            <a:r>
              <a:rPr lang="lv-LV" sz="2200" dirty="0" smtClean="0">
                <a:latin typeface="PF Square Sans Pro" pitchFamily="34"/>
              </a:rPr>
              <a:t>(Tas </a:t>
            </a:r>
            <a:r>
              <a:rPr lang="lv-LV" sz="2200" dirty="0">
                <a:latin typeface="PF Square Sans Pro" pitchFamily="34"/>
              </a:rPr>
              <a:t>nozīmē, ka uzņēmumi neatkarīgi no darījuma veikšanas laika izmantos dienas sākumā publicēto valūtas kursu, tātad kursu, ko ECB noteikusi iepriekšējā darbdienā pēc </a:t>
            </a:r>
            <a:r>
              <a:rPr lang="lv-LV" sz="2200" dirty="0" err="1">
                <a:latin typeface="PF Square Sans Pro" pitchFamily="34"/>
              </a:rPr>
              <a:t>plkst</a:t>
            </a:r>
            <a:r>
              <a:rPr lang="lv-LV" sz="2200" dirty="0">
                <a:latin typeface="PF Square Sans Pro" pitchFamily="34"/>
              </a:rPr>
              <a:t>. 15:15</a:t>
            </a:r>
            <a:r>
              <a:rPr lang="lv-LV" sz="2200" dirty="0" smtClean="0">
                <a:latin typeface="PF Square Sans Pro" pitchFamily="34"/>
              </a:rPr>
              <a:t>)</a:t>
            </a:r>
          </a:p>
          <a:p>
            <a:pPr marL="361950" lvl="0" indent="0">
              <a:lnSpc>
                <a:spcPct val="93000"/>
              </a:lnSpc>
              <a:spcAft>
                <a:spcPts val="0"/>
              </a:spcAft>
              <a:tabLst>
                <a:tab pos="36195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lv-LV" sz="2200" dirty="0">
              <a:latin typeface="PF Square Sans Pro" pitchFamily="34"/>
            </a:endParaRPr>
          </a:p>
          <a:p>
            <a:pPr marL="361950" lvl="0" indent="0">
              <a:lnSpc>
                <a:spcPct val="93000"/>
              </a:lnSpc>
              <a:spcAft>
                <a:spcPts val="0"/>
              </a:spcAft>
              <a:tabLst>
                <a:tab pos="36195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200" dirty="0" smtClean="0">
                <a:latin typeface="PF Square Sans Pro" pitchFamily="34"/>
              </a:rPr>
              <a:t>Definēta </a:t>
            </a:r>
            <a:r>
              <a:rPr lang="lv-LV" sz="2200" dirty="0">
                <a:latin typeface="PF Square Sans Pro" pitchFamily="34"/>
              </a:rPr>
              <a:t>saimnieciskā darījuma </a:t>
            </a:r>
            <a:r>
              <a:rPr lang="lv-LV" sz="2200" dirty="0" smtClean="0">
                <a:latin typeface="PF Square Sans Pro" pitchFamily="34"/>
              </a:rPr>
              <a:t>diena</a:t>
            </a:r>
          </a:p>
          <a:p>
            <a:pPr marL="361950" lvl="0" indent="0">
              <a:lnSpc>
                <a:spcPct val="93000"/>
              </a:lnSpc>
              <a:spcAft>
                <a:spcPts val="0"/>
              </a:spcAft>
              <a:tabLst>
                <a:tab pos="36195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lv-LV" sz="2200" dirty="0">
              <a:latin typeface="PF Square Sans Pro" pitchFamily="34"/>
            </a:endParaRPr>
          </a:p>
          <a:p>
            <a:pPr marL="361950" lvl="0" indent="0">
              <a:lnSpc>
                <a:spcPct val="93000"/>
              </a:lnSpc>
              <a:spcAft>
                <a:spcPts val="0"/>
              </a:spcAft>
              <a:tabLst>
                <a:tab pos="36195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200" dirty="0" smtClean="0">
                <a:latin typeface="PF Square Sans Pro" pitchFamily="34"/>
              </a:rPr>
              <a:t>Noteikta </a:t>
            </a:r>
            <a:r>
              <a:rPr lang="lv-LV" sz="2200" dirty="0">
                <a:latin typeface="PF Square Sans Pro" pitchFamily="34"/>
              </a:rPr>
              <a:t>atkāpe tiem uzņēmumiem, kuri gada pārskatu sagatavo saskaņā ar finanšu un kapitāla tirgus dalībnieku darbību regulējošajiem likumiem un Finanšu un kapitāla tirgus komisijas normatīvajiem noteikumiem vai rīkojumiem ir atļauts izvēlēties izmantot citu valūtas tirgus kursu avotu atbilstoši Starptautisko finanšu pārskatu standartu prasībām (SFPS).</a:t>
            </a:r>
          </a:p>
          <a:p>
            <a:pPr lvl="0">
              <a:lnSpc>
                <a:spcPct val="93000"/>
              </a:lnSpc>
              <a:spcAft>
                <a:spcPts val="0"/>
              </a:spcAft>
            </a:pPr>
            <a:endParaRPr lang="x-none" sz="2200">
              <a:latin typeface="PF Square Sans Pro" pitchFamily="34"/>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3864483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625110"/>
            <a:ext cx="10969920" cy="440698"/>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en-US" sz="3000" dirty="0" err="1">
                <a:latin typeface="PF Square Sans Pro Medium" pitchFamily="34"/>
              </a:rPr>
              <a:t>Grozījumi</a:t>
            </a:r>
            <a:r>
              <a:rPr lang="en-US" sz="3000" dirty="0">
                <a:latin typeface="PF Square Sans Pro Medium" pitchFamily="34"/>
              </a:rPr>
              <a:t> </a:t>
            </a:r>
            <a:r>
              <a:rPr lang="en-US" sz="3000" dirty="0" err="1">
                <a:latin typeface="PF Square Sans Pro Medium" pitchFamily="34"/>
              </a:rPr>
              <a:t>Gada</a:t>
            </a:r>
            <a:r>
              <a:rPr lang="en-US" sz="3000" dirty="0">
                <a:latin typeface="PF Square Sans Pro Medium" pitchFamily="34"/>
              </a:rPr>
              <a:t> </a:t>
            </a:r>
            <a:r>
              <a:rPr lang="en-US" sz="3000" dirty="0" err="1">
                <a:latin typeface="PF Square Sans Pro Medium" pitchFamily="34"/>
              </a:rPr>
              <a:t>pārskatu</a:t>
            </a:r>
            <a:r>
              <a:rPr lang="en-US" sz="3000" dirty="0">
                <a:latin typeface="PF Square Sans Pro Medium" pitchFamily="34"/>
              </a:rPr>
              <a:t> </a:t>
            </a:r>
            <a:r>
              <a:rPr lang="en-US" sz="3000" dirty="0" err="1">
                <a:latin typeface="PF Square Sans Pro Medium" pitchFamily="34"/>
              </a:rPr>
              <a:t>likumā</a:t>
            </a:r>
            <a:r>
              <a:rPr lang="en-US" sz="3000" dirty="0">
                <a:latin typeface="PF Square Sans Pro Medium" pitchFamily="34"/>
              </a:rPr>
              <a:t> </a:t>
            </a: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341313" lvl="0" indent="-341313">
              <a:lnSpc>
                <a:spcPct val="93000"/>
              </a:lnSpc>
              <a:spcAft>
                <a:spcPts val="0"/>
              </a:spcAft>
            </a:pPr>
            <a:r>
              <a:rPr lang="lv-LV" sz="2000" b="1" i="1" dirty="0" smtClean="0">
                <a:latin typeface="PF Square Sans Pro" pitchFamily="34"/>
              </a:rPr>
              <a:t>(izskatīti </a:t>
            </a:r>
            <a:r>
              <a:rPr lang="lv-LV" sz="2000" b="1" i="1" dirty="0">
                <a:latin typeface="PF Square Sans Pro" pitchFamily="34"/>
              </a:rPr>
              <a:t>MK </a:t>
            </a:r>
            <a:r>
              <a:rPr lang="lv-LV" sz="2000" b="1" i="1" dirty="0" smtClean="0">
                <a:latin typeface="PF Square Sans Pro" pitchFamily="34"/>
              </a:rPr>
              <a:t>13.08.2013)</a:t>
            </a:r>
          </a:p>
          <a:p>
            <a:pPr marL="365125" lvl="0" indent="-3175">
              <a:lnSpc>
                <a:spcPct val="93000"/>
              </a:lnSpc>
              <a:spcAft>
                <a:spcPts val="600"/>
              </a:spcAft>
            </a:pPr>
            <a:r>
              <a:rPr lang="lv-LV" sz="2000" dirty="0">
                <a:latin typeface="PF Square Sans Pro" pitchFamily="34"/>
              </a:rPr>
              <a:t>G</a:t>
            </a:r>
            <a:r>
              <a:rPr lang="lv-LV" sz="2000" dirty="0" smtClean="0">
                <a:latin typeface="PF Square Sans Pro" pitchFamily="34"/>
              </a:rPr>
              <a:t>rozījums </a:t>
            </a:r>
            <a:r>
              <a:rPr lang="lv-LV" sz="2000" dirty="0">
                <a:latin typeface="PF Square Sans Pro" pitchFamily="34"/>
              </a:rPr>
              <a:t>pēc būtības, izsakot 2.pantu jaunā redakcijā, kura ne tikai paredz aizstāt latu ar eiro, bet arī noteikt kārtību, kādā ārvalstu valūtās izteikto bilances posteņu (to sastāvdaļu) atlikumus pārrēķina uz eiro. </a:t>
            </a:r>
          </a:p>
          <a:p>
            <a:pPr marL="365125" lvl="0" indent="-3175">
              <a:lnSpc>
                <a:spcPct val="93000"/>
              </a:lnSpc>
              <a:spcAft>
                <a:spcPts val="600"/>
              </a:spcAft>
              <a:tabLst>
                <a:tab pos="45085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000" dirty="0" smtClean="0">
                <a:latin typeface="PF Square Sans Pro" pitchFamily="34"/>
              </a:rPr>
              <a:t>Paredzēts</a:t>
            </a:r>
            <a:r>
              <a:rPr lang="lv-LV" sz="2000" dirty="0">
                <a:latin typeface="PF Square Sans Pro" pitchFamily="34"/>
              </a:rPr>
              <a:t>, ka pārrēķinot ārvalstu valūtas summas uz eiro katra pārskata gada beigās visas ārvalstu valūtās izteiktās aktīvu un saistību summas, kas saņemamas vai maksājamas ārvalstu valūtā pārrēķina eiro atbilstoši grāmatvedībā izmantojamam ārvalstu valūtas kursam, kas ir spēkā pārskata </a:t>
            </a:r>
            <a:r>
              <a:rPr lang="lv-LV" sz="2000" b="1" dirty="0">
                <a:latin typeface="PF Square Sans Pro" pitchFamily="34"/>
              </a:rPr>
              <a:t>gada pēdējās dienas beigās</a:t>
            </a:r>
            <a:r>
              <a:rPr lang="lv-LV" sz="2000" dirty="0">
                <a:latin typeface="PF Square Sans Pro" pitchFamily="34"/>
              </a:rPr>
              <a:t>.</a:t>
            </a:r>
          </a:p>
          <a:p>
            <a:pPr marL="365125" lvl="0" indent="-3175">
              <a:lnSpc>
                <a:spcPct val="93000"/>
              </a:lnSpc>
              <a:spcAft>
                <a:spcPts val="600"/>
              </a:spcAft>
              <a:tabLst>
                <a:tab pos="180975"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000" dirty="0">
                <a:solidFill>
                  <a:srgbClr val="FF0000"/>
                </a:solidFill>
                <a:latin typeface="PF Square Sans Pro" pitchFamily="34"/>
              </a:rPr>
              <a:t>(Gada pārskatu sagatavo latviešu </a:t>
            </a:r>
            <a:r>
              <a:rPr lang="lv-LV" sz="2000" dirty="0" err="1" smtClean="0">
                <a:solidFill>
                  <a:srgbClr val="FF0000"/>
                </a:solidFill>
                <a:latin typeface="PF Square Sans Pro" pitchFamily="34"/>
              </a:rPr>
              <a:t>valodā.Gada</a:t>
            </a:r>
            <a:r>
              <a:rPr lang="lv-LV" sz="2000" dirty="0" smtClean="0">
                <a:solidFill>
                  <a:srgbClr val="FF0000"/>
                </a:solidFill>
                <a:latin typeface="PF Square Sans Pro" pitchFamily="34"/>
              </a:rPr>
              <a:t> </a:t>
            </a:r>
            <a:r>
              <a:rPr lang="lv-LV" sz="2000" dirty="0">
                <a:solidFill>
                  <a:srgbClr val="FF0000"/>
                </a:solidFill>
                <a:latin typeface="PF Square Sans Pro" pitchFamily="34"/>
              </a:rPr>
              <a:t>pārskatā par vērtības mēru lieto eiro un skaitļus noapaļo līdz veseliem skaitļiem (eiro).</a:t>
            </a:r>
          </a:p>
          <a:p>
            <a:pPr marL="365125" lvl="0" indent="-3175">
              <a:lnSpc>
                <a:spcPct val="93000"/>
              </a:lnSpc>
              <a:spcAft>
                <a:spcPts val="600"/>
              </a:spcAft>
              <a:tabLst>
                <a:tab pos="180975"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000" dirty="0">
                <a:solidFill>
                  <a:srgbClr val="FF0000"/>
                </a:solidFill>
                <a:latin typeface="PF Square Sans Pro" pitchFamily="34"/>
              </a:rPr>
              <a:t>Ārvalstu valūtas naudas atlikumus un ārvalstu valūtās izteikto avansu, aizdevumu vai aizņēmumu atlikumus, kā arī citus debitoru vai kreditoru parādu atlikumus, kas maksājami ārvalstu valūtās, gada pārskatā norāda, tos pārrēķinot eiro atbilstoši grāmatvedībā izmantojamam ārvalstu valūtas kursam, kas ir spēkā pārskata gada pēdējās dienas beigās.)</a:t>
            </a:r>
          </a:p>
          <a:p>
            <a:pPr lvl="0">
              <a:lnSpc>
                <a:spcPct val="93000"/>
              </a:lnSpc>
              <a:spcAft>
                <a:spcPts val="0"/>
              </a:spcAft>
            </a:pPr>
            <a:endParaRPr lang="x-none" sz="2200">
              <a:latin typeface="PF Square Sans Pro" pitchFamily="34"/>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1071077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625110"/>
            <a:ext cx="10969920" cy="440698"/>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en-US" sz="3000" dirty="0" err="1">
                <a:latin typeface="PF Square Sans Pro Medium" pitchFamily="34"/>
              </a:rPr>
              <a:t>Grozījumi</a:t>
            </a:r>
            <a:r>
              <a:rPr lang="en-US" sz="3000" dirty="0">
                <a:latin typeface="PF Square Sans Pro Medium" pitchFamily="34"/>
              </a:rPr>
              <a:t> </a:t>
            </a:r>
            <a:r>
              <a:rPr lang="en-US" sz="3000" dirty="0" err="1">
                <a:latin typeface="PF Square Sans Pro Medium" pitchFamily="34"/>
              </a:rPr>
              <a:t>Gada</a:t>
            </a:r>
            <a:r>
              <a:rPr lang="en-US" sz="3000" dirty="0">
                <a:latin typeface="PF Square Sans Pro Medium" pitchFamily="34"/>
              </a:rPr>
              <a:t> </a:t>
            </a:r>
            <a:r>
              <a:rPr lang="en-US" sz="3000" dirty="0" err="1">
                <a:latin typeface="PF Square Sans Pro Medium" pitchFamily="34"/>
              </a:rPr>
              <a:t>pārskatu</a:t>
            </a:r>
            <a:r>
              <a:rPr lang="en-US" sz="3000" dirty="0">
                <a:latin typeface="PF Square Sans Pro Medium" pitchFamily="34"/>
              </a:rPr>
              <a:t> </a:t>
            </a:r>
            <a:r>
              <a:rPr lang="en-US" sz="3000" dirty="0" err="1">
                <a:latin typeface="PF Square Sans Pro Medium" pitchFamily="34"/>
              </a:rPr>
              <a:t>likumā</a:t>
            </a:r>
            <a:r>
              <a:rPr lang="en-US" sz="3000" dirty="0">
                <a:latin typeface="PF Square Sans Pro Medium" pitchFamily="34"/>
              </a:rPr>
              <a:t> </a:t>
            </a:r>
          </a:p>
        </p:txBody>
      </p:sp>
      <p:sp>
        <p:nvSpPr>
          <p:cNvPr id="3" name="Subtitle 2"/>
          <p:cNvSpPr txBox="1">
            <a:spLocks noGrp="1"/>
          </p:cNvSpPr>
          <p:nvPr>
            <p:ph type="subTitle" idx="4294967295"/>
          </p:nvPr>
        </p:nvSpPr>
        <p:spPr>
          <a:xfrm>
            <a:off x="477788" y="162880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341313" lvl="0" indent="-341313">
              <a:lnSpc>
                <a:spcPct val="93000"/>
              </a:lnSpc>
              <a:spcAft>
                <a:spcPts val="0"/>
              </a:spcAft>
            </a:pPr>
            <a:r>
              <a:rPr lang="lv-LV" sz="2200" b="1" i="1" dirty="0">
                <a:latin typeface="PF Square Sans Pro" pitchFamily="34"/>
              </a:rPr>
              <a:t>Grozījumi 1.panta (1) (2)</a:t>
            </a:r>
          </a:p>
          <a:p>
            <a:pPr lvl="0">
              <a:lnSpc>
                <a:spcPct val="93000"/>
              </a:lnSpc>
              <a:spcAft>
                <a:spcPts val="1200"/>
              </a:spcAft>
            </a:pPr>
            <a:r>
              <a:rPr lang="lv-LV" sz="2200" dirty="0">
                <a:latin typeface="PF Square Sans Pro" pitchFamily="34"/>
              </a:rPr>
              <a:t>	</a:t>
            </a:r>
            <a:r>
              <a:rPr lang="lv-LV" sz="2200" dirty="0" smtClean="0">
                <a:latin typeface="PF Square Sans Pro" pitchFamily="34"/>
              </a:rPr>
              <a:t>Attiecas </a:t>
            </a:r>
            <a:r>
              <a:rPr lang="lv-LV" sz="2200" dirty="0">
                <a:latin typeface="PF Square Sans Pro" pitchFamily="34"/>
              </a:rPr>
              <a:t>arī uz  individuālajiem uzņēmumiem, zemnieku un zvejnieku saimniecībām (turpmāk – saimniecība), kuru apgrozījums (ieņēmumi) no saimnieciskajiem darījumiem iepriekšējā pārskata gadā pārsniedz 200 000 latu, un minētās saimniecības var sagatavot gada pārskatu, ievērojot šā likuma noteikumus, arī tad, ja to apgrozījums (ieņēmumi) no saimnieciskajiem darījumiem iepriekšējā pārskata gadā nepārsniedz  200 000 latu.</a:t>
            </a:r>
          </a:p>
          <a:p>
            <a:pPr lvl="0">
              <a:lnSpc>
                <a:spcPct val="93000"/>
              </a:lnSpc>
              <a:spcAft>
                <a:spcPts val="1200"/>
              </a:spcAft>
            </a:pPr>
            <a:r>
              <a:rPr lang="lv-LV" sz="2200" dirty="0">
                <a:latin typeface="PF Square Sans Pro" pitchFamily="34"/>
              </a:rPr>
              <a:t>	Ar grozījumiem esošā robežvērtība tiek aizstāta ar 300 000 eiro (200 000 : 0,702804 = 284 574)</a:t>
            </a:r>
          </a:p>
          <a:p>
            <a:pPr lvl="0">
              <a:lnSpc>
                <a:spcPct val="93000"/>
              </a:lnSpc>
              <a:spcAft>
                <a:spcPts val="0"/>
              </a:spcAft>
            </a:pPr>
            <a:endParaRPr lang="x-none" sz="2200">
              <a:latin typeface="PF Square Sans Pro" pitchFamily="34"/>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214336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625110"/>
            <a:ext cx="10969920" cy="440698"/>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en-US" sz="3000" dirty="0" err="1">
                <a:latin typeface="PF Square Sans Pro Medium" pitchFamily="34"/>
              </a:rPr>
              <a:t>Grozījumi</a:t>
            </a:r>
            <a:r>
              <a:rPr lang="en-US" sz="3000" dirty="0">
                <a:latin typeface="PF Square Sans Pro Medium" pitchFamily="34"/>
              </a:rPr>
              <a:t> </a:t>
            </a:r>
            <a:r>
              <a:rPr lang="en-US" sz="3000" dirty="0" err="1">
                <a:latin typeface="PF Square Sans Pro Medium" pitchFamily="34"/>
              </a:rPr>
              <a:t>Gada</a:t>
            </a:r>
            <a:r>
              <a:rPr lang="en-US" sz="3000" dirty="0">
                <a:latin typeface="PF Square Sans Pro Medium" pitchFamily="34"/>
              </a:rPr>
              <a:t> </a:t>
            </a:r>
            <a:r>
              <a:rPr lang="en-US" sz="3000" dirty="0" err="1">
                <a:latin typeface="PF Square Sans Pro Medium" pitchFamily="34"/>
              </a:rPr>
              <a:t>pārskatu</a:t>
            </a:r>
            <a:r>
              <a:rPr lang="en-US" sz="3000" dirty="0">
                <a:latin typeface="PF Square Sans Pro Medium" pitchFamily="34"/>
              </a:rPr>
              <a:t> </a:t>
            </a:r>
            <a:r>
              <a:rPr lang="en-US" sz="3000" dirty="0" err="1">
                <a:latin typeface="PF Square Sans Pro Medium" pitchFamily="34"/>
              </a:rPr>
              <a:t>likumā</a:t>
            </a:r>
            <a:r>
              <a:rPr lang="en-US" sz="3000" dirty="0">
                <a:latin typeface="PF Square Sans Pro Medium" pitchFamily="34"/>
              </a:rPr>
              <a:t> </a:t>
            </a:r>
          </a:p>
        </p:txBody>
      </p:sp>
      <p:sp>
        <p:nvSpPr>
          <p:cNvPr id="3" name="Subtitle 2"/>
          <p:cNvSpPr txBox="1">
            <a:spLocks noGrp="1"/>
          </p:cNvSpPr>
          <p:nvPr>
            <p:ph type="subTitle" idx="4294967295"/>
          </p:nvPr>
        </p:nvSpPr>
        <p:spPr>
          <a:xfrm>
            <a:off x="549796" y="1340768"/>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lnSpc>
                <a:spcPct val="93000"/>
              </a:lnSpc>
              <a:spcAft>
                <a:spcPts val="600"/>
              </a:spcAft>
            </a:pPr>
            <a:r>
              <a:rPr lang="lv-LV" sz="2200" b="1" i="1" dirty="0">
                <a:latin typeface="PF Square Sans Pro" pitchFamily="34"/>
              </a:rPr>
              <a:t>24.panta otrās daļas 1. un 2.punkts</a:t>
            </a:r>
          </a:p>
          <a:p>
            <a:pPr lvl="0">
              <a:lnSpc>
                <a:spcPct val="93000"/>
              </a:lnSpc>
              <a:spcAft>
                <a:spcPts val="600"/>
              </a:spcAft>
            </a:pPr>
            <a:r>
              <a:rPr lang="lv-LV" sz="2200" dirty="0">
                <a:latin typeface="PF Square Sans Pro" pitchFamily="34"/>
              </a:rPr>
              <a:t>	Neto apgrozījuma un bilances kopsummas robežvērtības, kuras piemēro attiecībā uz komercsabiedrībām, kas var iesniegt peļņas vai zaudējumu aprēķinu shēmas, tajās apvienojot noteiktus posteņus, pārrēķinātas uz eiro – </a:t>
            </a:r>
          </a:p>
          <a:p>
            <a:pPr lvl="0">
              <a:lnSpc>
                <a:spcPct val="93000"/>
              </a:lnSpc>
              <a:spcAft>
                <a:spcPts val="600"/>
              </a:spcAft>
            </a:pPr>
            <a:r>
              <a:rPr lang="lv-LV" sz="2200" dirty="0">
                <a:latin typeface="PF Square Sans Pro" pitchFamily="34"/>
              </a:rPr>
              <a:t> bilances kopsumma – 1 400 000 eiro (Ls 1 000 000 : 0,702804 = 1 422 872) </a:t>
            </a:r>
          </a:p>
          <a:p>
            <a:pPr lvl="0">
              <a:lnSpc>
                <a:spcPct val="93000"/>
              </a:lnSpc>
              <a:spcAft>
                <a:spcPts val="0"/>
              </a:spcAft>
            </a:pPr>
            <a:r>
              <a:rPr lang="lv-LV" sz="2200" dirty="0">
                <a:latin typeface="PF Square Sans Pro" pitchFamily="34"/>
              </a:rPr>
              <a:t> neto apgrozījums – 3 400 000 eiro (Ls 2 400 000 : 0,702804 = 3 414 892)</a:t>
            </a:r>
          </a:p>
          <a:p>
            <a:pPr lvl="0">
              <a:lnSpc>
                <a:spcPct val="93000"/>
              </a:lnSpc>
              <a:spcAft>
                <a:spcPts val="0"/>
              </a:spcAft>
            </a:pPr>
            <a:endParaRPr lang="x-none" sz="2200">
              <a:latin typeface="PF Square Sans Pro" pitchFamily="34"/>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1265518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noGrp="1"/>
          </p:cNvSpPr>
          <p:nvPr>
            <p:ph idx="1"/>
          </p:nvPr>
        </p:nvSpPr>
        <p:spPr bwMode="auto">
          <a:xfrm>
            <a:off x="3574132" y="1604520"/>
            <a:ext cx="8003108" cy="3972239"/>
          </a:xfrm>
          <a:prstGeom prst="rect">
            <a:avLst/>
          </a:prstGeom>
          <a:noFill/>
          <a:ln w="9525">
            <a:noFill/>
            <a:miter lim="800000"/>
            <a:headEnd/>
            <a:tailEnd/>
          </a:ln>
        </p:spPr>
        <p:txBody>
          <a:bodyPr>
            <a:noAutofit/>
          </a:bodyPr>
          <a:lstStyle/>
          <a:p>
            <a:pPr>
              <a:defRPr/>
            </a:pPr>
            <a:r>
              <a:rPr lang="lv-LV" sz="2400" dirty="0">
                <a:solidFill>
                  <a:schemeClr val="tx1">
                    <a:lumMod val="75000"/>
                    <a:lumOff val="25000"/>
                  </a:schemeClr>
                </a:solidFill>
              </a:rPr>
              <a:t>Iepirkšanās piemērs laikā, kad apgrozībā būs gan lati, gan eiro</a:t>
            </a:r>
            <a:r>
              <a:rPr lang="lv-LV" sz="2400" dirty="0" smtClean="0">
                <a:solidFill>
                  <a:schemeClr val="tx1">
                    <a:lumMod val="75000"/>
                    <a:lumOff val="25000"/>
                  </a:schemeClr>
                </a:solidFill>
              </a:rPr>
              <a:t>.</a:t>
            </a:r>
            <a:endParaRPr lang="lv-LV" sz="2400" dirty="0">
              <a:solidFill>
                <a:schemeClr val="tx1">
                  <a:lumMod val="75000"/>
                  <a:lumOff val="25000"/>
                </a:schemeClr>
              </a:solidFill>
            </a:endParaRPr>
          </a:p>
          <a:p>
            <a:pPr>
              <a:defRPr/>
            </a:pPr>
            <a:r>
              <a:rPr lang="lv-LV" sz="2400" dirty="0">
                <a:solidFill>
                  <a:schemeClr val="tx1">
                    <a:lumMod val="75000"/>
                    <a:lumOff val="25000"/>
                  </a:schemeClr>
                </a:solidFill>
              </a:rPr>
              <a:t>Pircējs tirgū nopērk sieru par 2.22 </a:t>
            </a:r>
            <a:r>
              <a:rPr lang="lv-LV" sz="2400" dirty="0" smtClean="0">
                <a:solidFill>
                  <a:schemeClr val="tx1">
                    <a:lumMod val="75000"/>
                    <a:lumOff val="25000"/>
                  </a:schemeClr>
                </a:solidFill>
              </a:rPr>
              <a:t>eiro</a:t>
            </a:r>
            <a:endParaRPr lang="en-US" sz="2400" dirty="0">
              <a:solidFill>
                <a:schemeClr val="tx1">
                  <a:lumMod val="75000"/>
                  <a:lumOff val="25000"/>
                </a:schemeClr>
              </a:solidFill>
            </a:endParaRPr>
          </a:p>
          <a:p>
            <a:pPr marL="0" indent="0">
              <a:tabLst>
                <a:tab pos="265113"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lv-LV" sz="2400" dirty="0">
                <a:solidFill>
                  <a:schemeClr val="tx1">
                    <a:lumMod val="75000"/>
                    <a:lumOff val="25000"/>
                  </a:schemeClr>
                </a:solidFill>
              </a:rPr>
              <a:t>Viņam makā ir tikai lati – pārdevējs izrēķina, </a:t>
            </a:r>
            <a:r>
              <a:rPr lang="lv-LV" sz="2400" dirty="0" smtClean="0">
                <a:solidFill>
                  <a:schemeClr val="tx1">
                    <a:lumMod val="75000"/>
                    <a:lumOff val="25000"/>
                  </a:schemeClr>
                </a:solidFill>
              </a:rPr>
              <a:t>ka </a:t>
            </a:r>
            <a:r>
              <a:rPr lang="lv-LV" sz="2400" dirty="0">
                <a:solidFill>
                  <a:schemeClr val="tx1">
                    <a:lumMod val="75000"/>
                    <a:lumOff val="25000"/>
                  </a:schemeClr>
                </a:solidFill>
              </a:rPr>
              <a:t>latos jāmaksā 1.56 </a:t>
            </a:r>
            <a:r>
              <a:rPr lang="lv-LV" sz="2400" dirty="0" smtClean="0">
                <a:solidFill>
                  <a:schemeClr val="tx1">
                    <a:lumMod val="75000"/>
                    <a:lumOff val="25000"/>
                  </a:schemeClr>
                </a:solidFill>
              </a:rPr>
              <a:t>lati</a:t>
            </a:r>
            <a:endParaRPr lang="en-US" sz="2400" dirty="0">
              <a:solidFill>
                <a:schemeClr val="tx1">
                  <a:lumMod val="75000"/>
                  <a:lumOff val="25000"/>
                </a:schemeClr>
              </a:solidFill>
            </a:endParaRPr>
          </a:p>
          <a:p>
            <a:pPr marL="0" indent="0">
              <a:tabLst>
                <a:tab pos="265113"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lv-LV" sz="2400" dirty="0">
                <a:solidFill>
                  <a:schemeClr val="tx1">
                    <a:lumMod val="75000"/>
                    <a:lumOff val="25000"/>
                  </a:schemeClr>
                </a:solidFill>
              </a:rPr>
              <a:t>Pircējam precīzas naudas nav – viņš iedod 1.70 latus (jeb 2.42 eiro)</a:t>
            </a:r>
          </a:p>
          <a:p>
            <a:pPr marL="0" indent="0">
              <a:tabLst>
                <a:tab pos="265113"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lv-LV" sz="2400" dirty="0" smtClean="0">
                <a:solidFill>
                  <a:schemeClr val="tx1">
                    <a:lumMod val="75000"/>
                    <a:lumOff val="25000"/>
                  </a:schemeClr>
                </a:solidFill>
              </a:rPr>
              <a:t>Pārdevējs </a:t>
            </a:r>
            <a:r>
              <a:rPr lang="lv-LV" sz="2400" dirty="0">
                <a:solidFill>
                  <a:schemeClr val="tx1">
                    <a:lumMod val="75000"/>
                    <a:lumOff val="25000"/>
                  </a:schemeClr>
                </a:solidFill>
              </a:rPr>
              <a:t>atlikumu drīkst izdot tikai eiro – tie ir 20 centi  </a:t>
            </a:r>
          </a:p>
          <a:p>
            <a:pPr marL="0" indent="0">
              <a:tabLst>
                <a:tab pos="265113"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lv-LV" sz="2400" dirty="0" smtClean="0">
                <a:solidFill>
                  <a:schemeClr val="tx1">
                    <a:lumMod val="75000"/>
                    <a:lumOff val="25000"/>
                  </a:schemeClr>
                </a:solidFill>
              </a:rPr>
              <a:t>2.42 </a:t>
            </a:r>
            <a:r>
              <a:rPr lang="lv-LV" sz="2400" dirty="0">
                <a:solidFill>
                  <a:schemeClr val="tx1">
                    <a:lumMod val="75000"/>
                    <a:lumOff val="25000"/>
                  </a:schemeClr>
                </a:solidFill>
              </a:rPr>
              <a:t>eiro -2.22 eiro = 0.20 </a:t>
            </a:r>
            <a:r>
              <a:rPr lang="lv-LV" sz="2400" dirty="0" smtClean="0">
                <a:solidFill>
                  <a:schemeClr val="tx1">
                    <a:lumMod val="75000"/>
                    <a:lumOff val="25000"/>
                  </a:schemeClr>
                </a:solidFill>
              </a:rPr>
              <a:t>eiro</a:t>
            </a:r>
            <a:endParaRPr lang="en-US" sz="2400" dirty="0">
              <a:solidFill>
                <a:schemeClr val="tx1">
                  <a:lumMod val="75000"/>
                  <a:lumOff val="25000"/>
                </a:schemeClr>
              </a:solidFill>
            </a:endParaRPr>
          </a:p>
        </p:txBody>
      </p:sp>
      <p:sp>
        <p:nvSpPr>
          <p:cNvPr id="11" name="Title 1"/>
          <p:cNvSpPr txBox="1">
            <a:spLocks/>
          </p:cNvSpPr>
          <p:nvPr/>
        </p:nvSpPr>
        <p:spPr>
          <a:xfrm>
            <a:off x="616992" y="332656"/>
            <a:ext cx="10968120" cy="1143360"/>
          </a:xfrm>
          <a:prstGeom prst="rect">
            <a:avLst/>
          </a:prstGeom>
          <a:noFill/>
          <a:ln>
            <a:noFill/>
          </a:ln>
        </p:spPr>
        <p:txBody>
          <a:bodyPr vert="horz" lIns="0" tIns="0" rIns="0" bIns="0" anchor="ctr" anchorCtr="0" compatLnSpc="1"/>
          <a:lstStyle>
            <a:defPPr lvl="0">
              <a:buNone/>
              <a:defRPr/>
            </a:defPPr>
            <a:lvl1pPr marL="0" marR="0" lvl="0" indent="0" algn="ctr" rtl="0" hangingPunct="0">
              <a:lnSpc>
                <a:spcPct val="102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x-none" sz="4000" b="0" i="0" u="none" strike="noStrike" baseline="0">
                <a:ln>
                  <a:noFill/>
                </a:ln>
                <a:solidFill>
                  <a:srgbClr val="4C4C4C"/>
                </a:solidFill>
                <a:latin typeface="Calibri" pitchFamily="34"/>
                <a:ea typeface="SimSun"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r>
              <a:rPr lang="lv-LV" kern="0" dirty="0" smtClean="0">
                <a:solidFill>
                  <a:schemeClr val="tx1">
                    <a:lumMod val="75000"/>
                    <a:lumOff val="25000"/>
                  </a:schemeClr>
                </a:solidFill>
              </a:rPr>
              <a:t>Līdz 14.janvārim varēsim maksāt gan latos, gan eiro!</a:t>
            </a:r>
            <a:endParaRPr lang="en-US" kern="0" dirty="0">
              <a:solidFill>
                <a:schemeClr val="tx1">
                  <a:lumMod val="75000"/>
                  <a:lumOff val="25000"/>
                </a:schemeClr>
              </a:solidFill>
            </a:endParaRPr>
          </a:p>
        </p:txBody>
      </p:sp>
      <p:pic>
        <p:nvPicPr>
          <p:cNvPr id="19" name="Picture 17" descr="22.jpg"/>
          <p:cNvPicPr>
            <a:picLocks noChangeAspect="1"/>
          </p:cNvPicPr>
          <p:nvPr/>
        </p:nvPicPr>
        <p:blipFill rotWithShape="1">
          <a:blip r:embed="rId3" cstate="print">
            <a:extLst>
              <a:ext uri="{28A0092B-C50C-407E-A947-70E740481C1C}">
                <a14:useLocalDpi xmlns:a14="http://schemas.microsoft.com/office/drawing/2010/main" val="0"/>
              </a:ext>
            </a:extLst>
          </a:blip>
          <a:srcRect l="1995" t="2227" r="-1"/>
          <a:stretch/>
        </p:blipFill>
        <p:spPr bwMode="auto">
          <a:xfrm>
            <a:off x="723900" y="1635125"/>
            <a:ext cx="1428254" cy="10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8" descr="20.jpg"/>
          <p:cNvPicPr>
            <a:picLocks noChangeAspect="1"/>
          </p:cNvPicPr>
          <p:nvPr/>
        </p:nvPicPr>
        <p:blipFill rotWithShape="1">
          <a:blip r:embed="rId4" cstate="print">
            <a:extLst>
              <a:ext uri="{28A0092B-C50C-407E-A947-70E740481C1C}">
                <a14:useLocalDpi xmlns:a14="http://schemas.microsoft.com/office/drawing/2010/main" val="0"/>
              </a:ext>
            </a:extLst>
          </a:blip>
          <a:srcRect l="1371" t="2811"/>
          <a:stretch/>
        </p:blipFill>
        <p:spPr bwMode="auto">
          <a:xfrm>
            <a:off x="644524" y="3438525"/>
            <a:ext cx="1634629" cy="96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19.jpg"/>
          <p:cNvPicPr>
            <a:picLocks noChangeAspect="1"/>
          </p:cNvPicPr>
          <p:nvPr/>
        </p:nvPicPr>
        <p:blipFill rotWithShape="1">
          <a:blip r:embed="rId5" cstate="print">
            <a:extLst>
              <a:ext uri="{28A0092B-C50C-407E-A947-70E740481C1C}">
                <a14:useLocalDpi xmlns:a14="http://schemas.microsoft.com/office/drawing/2010/main" val="0"/>
              </a:ext>
            </a:extLst>
          </a:blip>
          <a:srcRect l="1108" t="2763"/>
          <a:stretch/>
        </p:blipFill>
        <p:spPr bwMode="auto">
          <a:xfrm>
            <a:off x="971550" y="4407445"/>
            <a:ext cx="2171204"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6" descr="21.jpg"/>
          <p:cNvPicPr>
            <a:picLocks noChangeAspect="1"/>
          </p:cNvPicPr>
          <p:nvPr/>
        </p:nvPicPr>
        <p:blipFill rotWithShape="1">
          <a:blip r:embed="rId6" cstate="print">
            <a:extLst>
              <a:ext uri="{28A0092B-C50C-407E-A947-70E740481C1C}">
                <a14:useLocalDpi xmlns:a14="http://schemas.microsoft.com/office/drawing/2010/main" val="0"/>
              </a:ext>
            </a:extLst>
          </a:blip>
          <a:srcRect l="1435" t="3105"/>
          <a:stretch/>
        </p:blipFill>
        <p:spPr bwMode="auto">
          <a:xfrm>
            <a:off x="1581150" y="2647950"/>
            <a:ext cx="1561604" cy="92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3188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625110"/>
            <a:ext cx="10969920" cy="440698"/>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en-US" sz="3000" dirty="0" err="1">
                <a:latin typeface="PF Square Sans Pro Medium" pitchFamily="34"/>
              </a:rPr>
              <a:t>Grozījumi</a:t>
            </a:r>
            <a:r>
              <a:rPr lang="en-US" sz="3000" dirty="0">
                <a:latin typeface="PF Square Sans Pro Medium" pitchFamily="34"/>
              </a:rPr>
              <a:t> </a:t>
            </a:r>
            <a:r>
              <a:rPr lang="en-US" sz="3000" dirty="0" err="1">
                <a:latin typeface="PF Square Sans Pro Medium" pitchFamily="34"/>
              </a:rPr>
              <a:t>Gada</a:t>
            </a:r>
            <a:r>
              <a:rPr lang="en-US" sz="3000" dirty="0">
                <a:latin typeface="PF Square Sans Pro Medium" pitchFamily="34"/>
              </a:rPr>
              <a:t> </a:t>
            </a:r>
            <a:r>
              <a:rPr lang="en-US" sz="3000" dirty="0" err="1">
                <a:latin typeface="PF Square Sans Pro Medium" pitchFamily="34"/>
              </a:rPr>
              <a:t>pārskatu</a:t>
            </a:r>
            <a:r>
              <a:rPr lang="en-US" sz="3000" dirty="0">
                <a:latin typeface="PF Square Sans Pro Medium" pitchFamily="34"/>
              </a:rPr>
              <a:t> </a:t>
            </a:r>
            <a:r>
              <a:rPr lang="en-US" sz="3000" dirty="0" err="1">
                <a:latin typeface="PF Square Sans Pro Medium" pitchFamily="34"/>
              </a:rPr>
              <a:t>likumā</a:t>
            </a:r>
            <a:r>
              <a:rPr lang="en-US" sz="3000" dirty="0">
                <a:latin typeface="PF Square Sans Pro Medium" pitchFamily="34"/>
              </a:rPr>
              <a:t> </a:t>
            </a: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lvl="0" indent="0">
              <a:lnSpc>
                <a:spcPct val="93000"/>
              </a:lnSpc>
              <a:spcAft>
                <a:spcPts val="600"/>
              </a:spcAft>
              <a:tabLst>
                <a:tab pos="45085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200" b="1" i="1" dirty="0">
                <a:latin typeface="PF Square Sans Pro" pitchFamily="34"/>
              </a:rPr>
              <a:t>54.panta otrās daļas 1. un 2.punktā </a:t>
            </a:r>
            <a:r>
              <a:rPr lang="lv-LV" sz="2200" dirty="0">
                <a:latin typeface="PF Square Sans Pro" pitchFamily="34"/>
              </a:rPr>
              <a:t>grozījums pēc būtības, pārrēķinot uz eiro esošās neto apgrozījuma un bilances kopsummas robežvērtības, kuras piemēro attiecībā uz komercsabiedrībām</a:t>
            </a:r>
          </a:p>
          <a:p>
            <a:pPr marL="365125" lvl="0" indent="-3175">
              <a:lnSpc>
                <a:spcPct val="93000"/>
              </a:lnSpc>
              <a:spcAft>
                <a:spcPts val="0"/>
              </a:spcAft>
            </a:pPr>
            <a:r>
              <a:rPr lang="lv-LV" sz="2200" dirty="0" smtClean="0">
                <a:latin typeface="PF Square Sans Pro" pitchFamily="34"/>
              </a:rPr>
              <a:t>bilances </a:t>
            </a:r>
            <a:r>
              <a:rPr lang="lv-LV" sz="2200" dirty="0">
                <a:latin typeface="PF Square Sans Pro" pitchFamily="34"/>
              </a:rPr>
              <a:t>kopsumma – 400 000 eiro (Ls 250 000 : 0,702804 = 355 718) un </a:t>
            </a:r>
            <a:endParaRPr lang="lv-LV" sz="2200" dirty="0" smtClean="0">
              <a:latin typeface="PF Square Sans Pro" pitchFamily="34"/>
            </a:endParaRPr>
          </a:p>
          <a:p>
            <a:pPr marL="365125" lvl="0" indent="-3175">
              <a:lnSpc>
                <a:spcPct val="93000"/>
              </a:lnSpc>
              <a:spcAft>
                <a:spcPts val="600"/>
              </a:spcAft>
            </a:pPr>
            <a:r>
              <a:rPr lang="lv-LV" sz="2200" dirty="0" smtClean="0">
                <a:latin typeface="PF Square Sans Pro" pitchFamily="34"/>
              </a:rPr>
              <a:t>neto </a:t>
            </a:r>
            <a:r>
              <a:rPr lang="lv-LV" sz="2200" dirty="0">
                <a:latin typeface="PF Square Sans Pro" pitchFamily="34"/>
              </a:rPr>
              <a:t>apgrozījums – 800 000 eiro (Ls 500 000 : 0,702804 = 711 436);</a:t>
            </a:r>
          </a:p>
          <a:p>
            <a:pPr marL="0" lvl="0" indent="0">
              <a:lnSpc>
                <a:spcPct val="93000"/>
              </a:lnSpc>
              <a:spcAft>
                <a:spcPts val="600"/>
              </a:spcAft>
              <a:tabLst>
                <a:tab pos="45085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200" dirty="0">
                <a:latin typeface="PF Square Sans Pro" pitchFamily="34"/>
              </a:rPr>
              <a:t>G</a:t>
            </a:r>
            <a:r>
              <a:rPr lang="lv-LV" sz="2200" dirty="0" smtClean="0">
                <a:latin typeface="PF Square Sans Pro" pitchFamily="34"/>
              </a:rPr>
              <a:t>rozījums </a:t>
            </a:r>
            <a:r>
              <a:rPr lang="lv-LV" sz="2200" dirty="0">
                <a:latin typeface="PF Square Sans Pro" pitchFamily="34"/>
              </a:rPr>
              <a:t>pēc būtības, pārrēķinot uz eiro 54.1 panta otrās daļas 1. un 2.punktā esošās neto apgrozījuma un bilances kopsummas robežvērtības, kuras piemēro attiecībā uz komercsabiedrībām</a:t>
            </a:r>
          </a:p>
          <a:p>
            <a:pPr marL="361950" lvl="0" indent="0">
              <a:lnSpc>
                <a:spcPct val="93000"/>
              </a:lnSpc>
              <a:spcAft>
                <a:spcPts val="0"/>
              </a:spcAft>
            </a:pPr>
            <a:r>
              <a:rPr lang="lv-LV" sz="2200" dirty="0">
                <a:latin typeface="PF Square Sans Pro" pitchFamily="34"/>
              </a:rPr>
              <a:t> </a:t>
            </a:r>
            <a:r>
              <a:rPr lang="lv-LV" sz="2200" dirty="0" smtClean="0">
                <a:latin typeface="PF Square Sans Pro" pitchFamily="34"/>
              </a:rPr>
              <a:t>bilances </a:t>
            </a:r>
            <a:r>
              <a:rPr lang="lv-LV" sz="2200" dirty="0">
                <a:latin typeface="PF Square Sans Pro" pitchFamily="34"/>
              </a:rPr>
              <a:t>kopsumma – 50 000 eiro (Ls 35 000 : 0,702804 = 49 801) un </a:t>
            </a:r>
          </a:p>
          <a:p>
            <a:pPr marL="361950" lvl="0" indent="0">
              <a:lnSpc>
                <a:spcPct val="93000"/>
              </a:lnSpc>
              <a:spcAft>
                <a:spcPts val="0"/>
              </a:spcAft>
            </a:pPr>
            <a:r>
              <a:rPr lang="lv-LV" sz="2200" dirty="0">
                <a:latin typeface="PF Square Sans Pro" pitchFamily="34"/>
              </a:rPr>
              <a:t>	neto apgrozījums – 100 000 eiro ((Ls 70 000 : 0,702804 = 99 601).</a:t>
            </a:r>
          </a:p>
          <a:p>
            <a:pPr lvl="0">
              <a:lnSpc>
                <a:spcPct val="93000"/>
              </a:lnSpc>
              <a:spcAft>
                <a:spcPts val="0"/>
              </a:spcAft>
            </a:pPr>
            <a:endParaRPr lang="x-none" sz="2200">
              <a:latin typeface="PF Square Sans Pro" pitchFamily="34"/>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2060977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610011"/>
            <a:ext cx="10969920" cy="470898"/>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en-US" sz="3000" dirty="0" err="1" smtClean="0">
                <a:latin typeface="PF Square Sans Pro Medium" pitchFamily="34"/>
              </a:rPr>
              <a:t>Grozījumi</a:t>
            </a:r>
            <a:r>
              <a:rPr lang="lv-LV" sz="3000" dirty="0" smtClean="0">
                <a:latin typeface="PF Square Sans Pro Medium" pitchFamily="34"/>
              </a:rPr>
              <a:t> </a:t>
            </a:r>
            <a:r>
              <a:rPr lang="en-US" sz="3000" dirty="0" err="1" smtClean="0">
                <a:latin typeface="PF Square Sans Pro Medium" pitchFamily="34"/>
              </a:rPr>
              <a:t>Konsolidēto</a:t>
            </a:r>
            <a:r>
              <a:rPr lang="en-US" sz="3000" dirty="0" smtClean="0">
                <a:latin typeface="PF Square Sans Pro Medium" pitchFamily="34"/>
              </a:rPr>
              <a:t> </a:t>
            </a:r>
            <a:r>
              <a:rPr lang="en-US" sz="3000" dirty="0" err="1">
                <a:latin typeface="PF Square Sans Pro Medium" pitchFamily="34"/>
              </a:rPr>
              <a:t>gada</a:t>
            </a:r>
            <a:r>
              <a:rPr lang="en-US" sz="3000" dirty="0">
                <a:latin typeface="PF Square Sans Pro Medium" pitchFamily="34"/>
              </a:rPr>
              <a:t> </a:t>
            </a:r>
            <a:r>
              <a:rPr lang="en-US" sz="3000" dirty="0" err="1">
                <a:latin typeface="PF Square Sans Pro Medium" pitchFamily="34"/>
              </a:rPr>
              <a:t>pārskatu</a:t>
            </a:r>
            <a:r>
              <a:rPr lang="en-US" sz="3000" dirty="0">
                <a:latin typeface="PF Square Sans Pro Medium" pitchFamily="34"/>
              </a:rPr>
              <a:t> </a:t>
            </a:r>
            <a:r>
              <a:rPr lang="en-US" sz="3000" dirty="0" err="1">
                <a:latin typeface="PF Square Sans Pro Medium" pitchFamily="34"/>
              </a:rPr>
              <a:t>likumā</a:t>
            </a:r>
            <a:endParaRPr lang="en-US" sz="3000"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lnSpc>
                <a:spcPct val="93000"/>
              </a:lnSpc>
              <a:spcAft>
                <a:spcPts val="0"/>
              </a:spcAft>
            </a:pPr>
            <a:r>
              <a:rPr lang="lv-LV" sz="2200" b="1" i="1" dirty="0">
                <a:latin typeface="PF Square Sans Pro" pitchFamily="34"/>
              </a:rPr>
              <a:t>(izskatīti MK 13.08.2013)</a:t>
            </a:r>
          </a:p>
          <a:p>
            <a:pPr lvl="0">
              <a:lnSpc>
                <a:spcPct val="93000"/>
              </a:lnSpc>
              <a:spcAft>
                <a:spcPts val="0"/>
              </a:spcAft>
            </a:pPr>
            <a:r>
              <a:rPr lang="lv-LV" sz="2200" b="1" i="1" dirty="0">
                <a:latin typeface="PF Square Sans Pro" pitchFamily="34"/>
              </a:rPr>
              <a:t>8.panta pirmās daļas 1. un 2.punktā:</a:t>
            </a:r>
          </a:p>
          <a:p>
            <a:pPr marL="361950" lvl="0" indent="0">
              <a:lnSpc>
                <a:spcPct val="93000"/>
              </a:lnSpc>
              <a:spcAft>
                <a:spcPts val="1200"/>
              </a:spcAft>
            </a:pPr>
            <a:r>
              <a:rPr lang="lv-LV" sz="2200" dirty="0" smtClean="0">
                <a:latin typeface="PF Square Sans Pro" pitchFamily="34"/>
              </a:rPr>
              <a:t>Pārrēķinātas </a:t>
            </a:r>
            <a:r>
              <a:rPr lang="lv-LV" sz="2200" dirty="0">
                <a:latin typeface="PF Square Sans Pro" pitchFamily="34"/>
              </a:rPr>
              <a:t>uz  eiro esošās robežvērtības (kritēriji), kuras piemēro attiecībā uz koncerna </a:t>
            </a:r>
            <a:r>
              <a:rPr lang="lv-LV" sz="2200" dirty="0" err="1">
                <a:latin typeface="PF Square Sans Pro" pitchFamily="34"/>
              </a:rPr>
              <a:t>mātessabiedrībām</a:t>
            </a:r>
            <a:r>
              <a:rPr lang="lv-LV" sz="2200" dirty="0">
                <a:latin typeface="PF Square Sans Pro" pitchFamily="34"/>
              </a:rPr>
              <a:t>  -  bilances kopsumma – 1 400 000 eiro; (Ls 1 000 000 : 0,702804 = 1 422 872) un  neto apgrozījums – 3 400 000 eiro (Ls 2 400 000 : 0,702804 = 3 414 892);</a:t>
            </a:r>
          </a:p>
          <a:p>
            <a:pPr marL="0" lvl="0" indent="0">
              <a:lnSpc>
                <a:spcPct val="93000"/>
              </a:lnSpc>
              <a:spcAft>
                <a:spcPts val="1200"/>
              </a:spcAft>
            </a:pPr>
            <a:r>
              <a:rPr lang="lv-LV" sz="2200" b="1" i="1" dirty="0">
                <a:latin typeface="PF Square Sans Pro" pitchFamily="34"/>
              </a:rPr>
              <a:t>17.panta pirmā un otrā daļa</a:t>
            </a:r>
            <a:r>
              <a:rPr lang="lv-LV" sz="2200" dirty="0">
                <a:latin typeface="PF Square Sans Pro" pitchFamily="34"/>
              </a:rPr>
              <a:t>, kura paredz noteikt kārtību, kādā  pārrēķina uz eiro ārvalstī reģistrētas koncerna meitas sabiedrības gada pārskatu, izteikta jaunā redakcijā.</a:t>
            </a:r>
          </a:p>
          <a:p>
            <a:pPr lvl="0">
              <a:lnSpc>
                <a:spcPct val="93000"/>
              </a:lnSpc>
              <a:spcAft>
                <a:spcPts val="0"/>
              </a:spcAft>
            </a:pPr>
            <a:r>
              <a:rPr lang="lv-LV" sz="2200" dirty="0">
                <a:latin typeface="PF Square Sans Pro" pitchFamily="34"/>
              </a:rPr>
              <a:t>	Paredzēts, ka, pārrēķinot ārvalstu valūtas summas uz eiro, jāvadās pēc grāmatvedībā izmantojamā ārvalstu valūtas kursa, kas ir spēkā pārskata gada pēdējās dienas beigās (atbilstoši likumprojektā „Grozījumi likumā „Par grāmatvedību”” paredzētajam).</a:t>
            </a:r>
          </a:p>
          <a:p>
            <a:pPr lvl="0">
              <a:lnSpc>
                <a:spcPct val="93000"/>
              </a:lnSpc>
              <a:spcAft>
                <a:spcPts val="0"/>
              </a:spcAft>
            </a:pPr>
            <a:endParaRPr lang="x-none" sz="2200">
              <a:latin typeface="PF Square Sans Pro" pitchFamily="34"/>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3274412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374562"/>
            <a:ext cx="10969920" cy="941796"/>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sz="3000" dirty="0" err="1" smtClean="0">
                <a:latin typeface="PF Square Sans Pro Medium" pitchFamily="34"/>
              </a:rPr>
              <a:t>G</a:t>
            </a:r>
            <a:r>
              <a:rPr lang="en-US" sz="3000" dirty="0" err="1" smtClean="0">
                <a:latin typeface="PF Square Sans Pro Medium" pitchFamily="34"/>
              </a:rPr>
              <a:t>rozījumi</a:t>
            </a:r>
            <a:r>
              <a:rPr lang="en-US" sz="3000" dirty="0" smtClean="0">
                <a:latin typeface="PF Square Sans Pro Medium" pitchFamily="34"/>
              </a:rPr>
              <a:t> </a:t>
            </a:r>
            <a:r>
              <a:rPr lang="en-US" sz="3000" dirty="0">
                <a:latin typeface="PF Square Sans Pro Medium" pitchFamily="34"/>
              </a:rPr>
              <a:t>MK 2003.gada 21.oktobra </a:t>
            </a:r>
            <a:r>
              <a:rPr lang="en-US" sz="3000" dirty="0" err="1">
                <a:latin typeface="PF Square Sans Pro Medium" pitchFamily="34"/>
              </a:rPr>
              <a:t>noteikumos</a:t>
            </a:r>
            <a:r>
              <a:rPr lang="en-US" sz="3000" dirty="0">
                <a:latin typeface="PF Square Sans Pro Medium" pitchFamily="34"/>
              </a:rPr>
              <a:t> Nr.585 «</a:t>
            </a:r>
            <a:r>
              <a:rPr lang="en-US" sz="3000" dirty="0" err="1">
                <a:latin typeface="PF Square Sans Pro Medium" pitchFamily="34"/>
              </a:rPr>
              <a:t>Noteikumi</a:t>
            </a:r>
            <a:r>
              <a:rPr lang="en-US" sz="3000" dirty="0">
                <a:latin typeface="PF Square Sans Pro Medium" pitchFamily="34"/>
              </a:rPr>
              <a:t> par </a:t>
            </a:r>
            <a:r>
              <a:rPr lang="en-US" sz="3000" dirty="0" err="1">
                <a:latin typeface="PF Square Sans Pro Medium" pitchFamily="34"/>
              </a:rPr>
              <a:t>grāmatvedības</a:t>
            </a:r>
            <a:r>
              <a:rPr lang="en-US" sz="3000" dirty="0">
                <a:latin typeface="PF Square Sans Pro Medium" pitchFamily="34"/>
              </a:rPr>
              <a:t> </a:t>
            </a:r>
            <a:r>
              <a:rPr lang="en-US" sz="3000" dirty="0" err="1">
                <a:latin typeface="PF Square Sans Pro Medium" pitchFamily="34"/>
              </a:rPr>
              <a:t>kārtošanu</a:t>
            </a:r>
            <a:r>
              <a:rPr lang="en-US" sz="3000" dirty="0">
                <a:latin typeface="PF Square Sans Pro Medium" pitchFamily="34"/>
              </a:rPr>
              <a:t> un </a:t>
            </a:r>
            <a:r>
              <a:rPr lang="en-US" sz="3000" dirty="0" err="1">
                <a:latin typeface="PF Square Sans Pro Medium" pitchFamily="34"/>
              </a:rPr>
              <a:t>organizāciju</a:t>
            </a:r>
            <a:r>
              <a:rPr lang="en-US" sz="3000" dirty="0">
                <a:latin typeface="PF Square Sans Pro Medium" pitchFamily="34"/>
              </a:rPr>
              <a:t>»</a:t>
            </a: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lnSpc>
                <a:spcPct val="93000"/>
              </a:lnSpc>
              <a:spcAft>
                <a:spcPts val="0"/>
              </a:spcAft>
            </a:pPr>
            <a:r>
              <a:rPr lang="lv-LV" sz="2200" b="1" i="1" dirty="0">
                <a:latin typeface="PF Square Sans Pro" pitchFamily="34"/>
              </a:rPr>
              <a:t>(Spēkā no 2013.gada 06.07.2013)</a:t>
            </a:r>
          </a:p>
          <a:p>
            <a:pPr lvl="0">
              <a:lnSpc>
                <a:spcPct val="93000"/>
              </a:lnSpc>
              <a:spcAft>
                <a:spcPts val="1200"/>
              </a:spcAft>
            </a:pPr>
            <a:r>
              <a:rPr lang="lv-LV" sz="2200" b="1" i="1" dirty="0">
                <a:latin typeface="PF Square Sans Pro" pitchFamily="34"/>
              </a:rPr>
              <a:t>Piemērojami no 2013.gada1.oktobra līdz 2014.gada 30.jūnijam</a:t>
            </a:r>
          </a:p>
          <a:p>
            <a:pPr marL="361950" lvl="0" indent="0">
              <a:lnSpc>
                <a:spcPct val="93000"/>
              </a:lnSpc>
              <a:spcAft>
                <a:spcPts val="1200"/>
              </a:spcAft>
              <a:tabLst>
                <a:tab pos="45085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200" i="1" dirty="0">
                <a:latin typeface="PF Square Sans Pro" pitchFamily="34"/>
              </a:rPr>
              <a:t>papildināti noteikumi ar 7.6 punktu </a:t>
            </a:r>
            <a:r>
              <a:rPr lang="lv-LV" sz="2200" dirty="0">
                <a:latin typeface="PF Square Sans Pro" pitchFamily="34"/>
              </a:rPr>
              <a:t>, ietver normu, kuras pamats ir EIKL 13.panta otrā daļa, kura noteic pienākumu, ka preču un pakalpojumu cenu paralēlās atspoguļošanas periodā </a:t>
            </a:r>
            <a:r>
              <a:rPr lang="lv-LV" sz="2200" dirty="0" err="1">
                <a:latin typeface="PF Square Sans Pro" pitchFamily="34"/>
              </a:rPr>
              <a:t>t.i</a:t>
            </a:r>
            <a:r>
              <a:rPr lang="lv-LV" sz="2200" dirty="0">
                <a:latin typeface="PF Square Sans Pro" pitchFamily="34"/>
              </a:rPr>
              <a:t>., trīs mēnešus pirms eiro ieviešanas dienas un sešus mēnešus pēc eiro ieviešanas dienas sagatavojot attaisnojuma dokumenta veidu – norēķina dokumentu (rēķinu) fiziskajai personai, kas neveic saimniecisko darbību, par darījumiem ar precēm vai pakalpojumiem (piemēram, attaisnojuma dokuments par komunālajiem maksājumiem), saimnieciskā darījuma kopsummu norāda latos un eiro, veicot konvertāciju saskaņā ar EIKL 6.pantu. </a:t>
            </a:r>
          </a:p>
          <a:p>
            <a:pPr lvl="0">
              <a:lnSpc>
                <a:spcPct val="93000"/>
              </a:lnSpc>
              <a:spcAft>
                <a:spcPts val="0"/>
              </a:spcAft>
            </a:pPr>
            <a:endParaRPr lang="x-none" sz="2200">
              <a:latin typeface="PF Square Sans Pro" pitchFamily="34"/>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578539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374562"/>
            <a:ext cx="10969920" cy="941796"/>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sz="3000" dirty="0">
                <a:latin typeface="PF Square Sans Pro Medium" pitchFamily="34"/>
              </a:rPr>
              <a:t>Ministru kabineta noteikumu projekti, izsludināti Valsts sekretāru sanāksmē 2013.gada 20.jūnijā</a:t>
            </a:r>
            <a:endParaRPr lang="en-US" sz="3000" dirty="0">
              <a:latin typeface="PF Square Sans Pro Medium" pitchFamily="34"/>
            </a:endParaRPr>
          </a:p>
        </p:txBody>
      </p:sp>
      <p:sp>
        <p:nvSpPr>
          <p:cNvPr id="3" name="Subtitle 2"/>
          <p:cNvSpPr txBox="1">
            <a:spLocks noGrp="1"/>
          </p:cNvSpPr>
          <p:nvPr>
            <p:ph type="subTitle" idx="4294967295"/>
          </p:nvPr>
        </p:nvSpPr>
        <p:spPr>
          <a:xfrm>
            <a:off x="549796" y="1916832"/>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3175" lvl="0" indent="-3175">
              <a:lnSpc>
                <a:spcPct val="93000"/>
              </a:lnSpc>
              <a:spcAft>
                <a:spcPts val="1200"/>
              </a:spcAft>
            </a:pPr>
            <a:r>
              <a:rPr lang="lv-LV" sz="2200" b="1" i="1" dirty="0">
                <a:latin typeface="PF Square Sans Pro" pitchFamily="34"/>
              </a:rPr>
              <a:t>Grozījumi Ministru kabineta 2003.gada 21.oktobra noteikumos Nr.585 «Noteikumi par grāmatvedības kārtošanu un organizāciju»;</a:t>
            </a:r>
          </a:p>
          <a:p>
            <a:pPr marL="361950" lvl="0" indent="0">
              <a:lnSpc>
                <a:spcPct val="93000"/>
              </a:lnSpc>
              <a:spcAft>
                <a:spcPts val="1200"/>
              </a:spcAft>
            </a:pPr>
            <a:r>
              <a:rPr lang="lv-LV" sz="2200" dirty="0" smtClean="0">
                <a:latin typeface="PF Square Sans Pro" pitchFamily="34"/>
              </a:rPr>
              <a:t>Grozījums </a:t>
            </a:r>
            <a:r>
              <a:rPr lang="lv-LV" sz="2200" dirty="0">
                <a:latin typeface="PF Square Sans Pro" pitchFamily="34"/>
              </a:rPr>
              <a:t>pēc būtības 8.2 punktā, aizstājot vārdu un skaitli „20 latiem” ar vārdu un skaiti „29 </a:t>
            </a:r>
            <a:r>
              <a:rPr lang="lv-LV" sz="2200" dirty="0" smtClean="0">
                <a:latin typeface="PF Square Sans Pro" pitchFamily="34"/>
              </a:rPr>
              <a:t>eiro</a:t>
            </a:r>
            <a:r>
              <a:rPr lang="lv-LV" sz="2200" dirty="0">
                <a:latin typeface="PF Square Sans Pro" pitchFamily="34"/>
              </a:rPr>
              <a:t>” – saskaņots ar PVN likumu</a:t>
            </a:r>
          </a:p>
          <a:p>
            <a:pPr marL="361950" lvl="0" indent="0">
              <a:lnSpc>
                <a:spcPct val="93000"/>
              </a:lnSpc>
              <a:spcAft>
                <a:spcPts val="1200"/>
              </a:spcAft>
            </a:pPr>
            <a:r>
              <a:rPr lang="lv-LV" sz="2200" dirty="0" smtClean="0">
                <a:latin typeface="PF Square Sans Pro" pitchFamily="34"/>
              </a:rPr>
              <a:t>Grozījums </a:t>
            </a:r>
            <a:r>
              <a:rPr lang="lv-LV" sz="2200" dirty="0">
                <a:latin typeface="PF Square Sans Pro" pitchFamily="34"/>
              </a:rPr>
              <a:t>pēc būtības 9.punktā, izsakot normu jaunā redakcijā un aizstājot vārdu „lats” ar vārdu „</a:t>
            </a:r>
            <a:r>
              <a:rPr lang="lv-LV" sz="2200" dirty="0" smtClean="0">
                <a:latin typeface="PF Square Sans Pro" pitchFamily="34"/>
              </a:rPr>
              <a:t>eiro</a:t>
            </a:r>
            <a:r>
              <a:rPr lang="lv-LV" sz="2200" dirty="0">
                <a:latin typeface="PF Square Sans Pro" pitchFamily="34"/>
              </a:rPr>
              <a:t>” un vārdus „Latvijas Bankas noteiktais attiecīgās ārvalsts valūtas kurss” ar vārdiem „valūtas tirgus kursu avots”, -  pamatojoties uz grozījumiem likumā „Par grāmatvedību”</a:t>
            </a:r>
          </a:p>
          <a:p>
            <a:pPr marL="361950" lvl="0" indent="0">
              <a:lnSpc>
                <a:spcPct val="93000"/>
              </a:lnSpc>
              <a:spcAft>
                <a:spcPts val="1200"/>
              </a:spcAft>
            </a:pPr>
            <a:r>
              <a:rPr lang="lv-LV" sz="2200" dirty="0">
                <a:latin typeface="PF Square Sans Pro" pitchFamily="34"/>
              </a:rPr>
              <a:t> 9.punktā tiek svītrota norma, - ietvertais regulējums ir iestrādāts likumprojektā „Grozījumi likumā „Par grāmatvedību”” (1.pants, kas paredz izteikt likuma 5.pantu jaunā redakcijā, atbilstoši situācijai pēc eiro ieviešanas). </a:t>
            </a:r>
          </a:p>
          <a:p>
            <a:pPr marL="361950" lvl="0" indent="0">
              <a:lnSpc>
                <a:spcPct val="93000"/>
              </a:lnSpc>
              <a:spcAft>
                <a:spcPts val="0"/>
              </a:spcAft>
            </a:pPr>
            <a:r>
              <a:rPr lang="lv-LV" sz="2200" dirty="0">
                <a:latin typeface="PF Square Sans Pro" pitchFamily="34"/>
              </a:rPr>
              <a:t>svītrots 9.1 punkts, </a:t>
            </a:r>
          </a:p>
          <a:p>
            <a:pPr lvl="0">
              <a:lnSpc>
                <a:spcPct val="93000"/>
              </a:lnSpc>
              <a:spcAft>
                <a:spcPts val="0"/>
              </a:spcAft>
            </a:pPr>
            <a:endParaRPr lang="x-none" sz="2200">
              <a:latin typeface="PF Square Sans Pro" pitchFamily="34"/>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3508959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374562"/>
            <a:ext cx="10969920" cy="941796"/>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sz="3000" dirty="0">
                <a:latin typeface="PF Square Sans Pro Medium" pitchFamily="34"/>
              </a:rPr>
              <a:t>Ministru kabineta noteikumu projekti, izsludināti Valsts sekretāru sanāksmē 2013.gada 20.jūnijā</a:t>
            </a:r>
            <a:endParaRPr lang="en-US" sz="3000"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lnSpc>
                <a:spcPct val="93000"/>
              </a:lnSpc>
              <a:spcAft>
                <a:spcPts val="0"/>
              </a:spcAft>
            </a:pPr>
            <a:r>
              <a:rPr lang="lv-LV" sz="2200" b="1" i="1" dirty="0">
                <a:latin typeface="PF Square Sans Pro" pitchFamily="34"/>
              </a:rPr>
              <a:t>noteikumos Nr.585 </a:t>
            </a:r>
          </a:p>
          <a:p>
            <a:pPr marL="361950" lvl="0" indent="0">
              <a:lnSpc>
                <a:spcPct val="93000"/>
              </a:lnSpc>
              <a:spcBef>
                <a:spcPts val="1200"/>
              </a:spcBef>
              <a:spcAft>
                <a:spcPts val="0"/>
              </a:spcAft>
            </a:pPr>
            <a:r>
              <a:rPr lang="lv-LV" sz="2200" dirty="0" smtClean="0">
                <a:latin typeface="PF Square Sans Pro" pitchFamily="34"/>
              </a:rPr>
              <a:t>Grozījums </a:t>
            </a:r>
            <a:r>
              <a:rPr lang="lv-LV" sz="2200" dirty="0">
                <a:latin typeface="PF Square Sans Pro" pitchFamily="34"/>
              </a:rPr>
              <a:t>pēc būtības 9.2 punktā, izsakot normu jaunā redakcijā un aizstājot vārdu „lats” ar vārdu „</a:t>
            </a:r>
            <a:r>
              <a:rPr lang="lv-LV" sz="2200" dirty="0" smtClean="0">
                <a:latin typeface="PF Square Sans Pro" pitchFamily="34"/>
              </a:rPr>
              <a:t>eiro</a:t>
            </a:r>
            <a:r>
              <a:rPr lang="lv-LV" sz="2200" dirty="0">
                <a:latin typeface="PF Square Sans Pro" pitchFamily="34"/>
              </a:rPr>
              <a:t>” un vārdus „Latvijas Bankas noteiktais attiecīgās ārvalsts valūtas kurss” ar vārdiem „grāmatvedībā izmantojamais ārvalstu valūtas kurss vai valūtas tirgus kursu avots pārskata gada pēdējās dienas beigās”;</a:t>
            </a:r>
          </a:p>
          <a:p>
            <a:pPr marL="361950" lvl="0" indent="0">
              <a:lnSpc>
                <a:spcPct val="93000"/>
              </a:lnSpc>
              <a:spcBef>
                <a:spcPts val="1200"/>
              </a:spcBef>
              <a:spcAft>
                <a:spcPts val="0"/>
              </a:spcAft>
            </a:pPr>
            <a:r>
              <a:rPr lang="lv-LV" sz="2200" dirty="0" smtClean="0">
                <a:latin typeface="PF Square Sans Pro" pitchFamily="34"/>
              </a:rPr>
              <a:t>Grozījums </a:t>
            </a:r>
            <a:r>
              <a:rPr lang="lv-LV" sz="2200" dirty="0">
                <a:latin typeface="PF Square Sans Pro" pitchFamily="34"/>
              </a:rPr>
              <a:t>pēc būtības, pārrēķinot 42.2 punktā esošo robežvērtību, kuru piemēro attiecībā uz biedrībām, nodibinājumiem, arodbiedrībām un reliģiskajām organizācijām - vārdu un skaitli „25 000 latu” ar vārdu un skaitli „40 000 </a:t>
            </a:r>
            <a:r>
              <a:rPr lang="lv-LV" sz="2200" dirty="0" smtClean="0">
                <a:latin typeface="PF Square Sans Pro" pitchFamily="34"/>
              </a:rPr>
              <a:t>eiro  </a:t>
            </a:r>
            <a:r>
              <a:rPr lang="lv-LV" sz="2200" dirty="0">
                <a:latin typeface="PF Square Sans Pro" pitchFamily="34"/>
              </a:rPr>
              <a:t>pamatojoties uz grozījumiem likumā „Par grāmatvedību”.</a:t>
            </a:r>
          </a:p>
          <a:p>
            <a:pPr lvl="0">
              <a:lnSpc>
                <a:spcPct val="93000"/>
              </a:lnSpc>
              <a:spcAft>
                <a:spcPts val="0"/>
              </a:spcAft>
            </a:pPr>
            <a:endParaRPr lang="x-none" sz="2200">
              <a:latin typeface="PF Square Sans Pro" pitchFamily="34"/>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702825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374562"/>
            <a:ext cx="10969920" cy="941796"/>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sz="3000" dirty="0">
                <a:latin typeface="PF Square Sans Pro Medium" pitchFamily="34"/>
              </a:rPr>
              <a:t>Ministru kabineta noteikumu projekti, izsludināti Valsts sekretāru sanāksmē 2013.gada 20.jūnijā</a:t>
            </a:r>
            <a:endParaRPr lang="en-US" sz="3000"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3175" lvl="0" indent="-3175">
              <a:lnSpc>
                <a:spcPct val="93000"/>
              </a:lnSpc>
              <a:spcAft>
                <a:spcPts val="0"/>
              </a:spcAft>
              <a:tabLst>
                <a:tab pos="45085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200" b="1" i="1" dirty="0" smtClean="0">
                <a:latin typeface="PF Square Sans Pro" pitchFamily="34"/>
              </a:rPr>
              <a:t>Grozījumi </a:t>
            </a:r>
            <a:r>
              <a:rPr lang="lv-LV" sz="2200" b="1" i="1" dirty="0">
                <a:latin typeface="PF Square Sans Pro" pitchFamily="34"/>
              </a:rPr>
              <a:t>Ministru kabineta 2003.gada 21.oktobra noteikumos Nr.584 “Kases operāciju uzskaites noteikumi” </a:t>
            </a:r>
          </a:p>
          <a:p>
            <a:pPr marL="361950" lvl="0" indent="0">
              <a:lnSpc>
                <a:spcPct val="93000"/>
              </a:lnSpc>
              <a:spcAft>
                <a:spcPts val="600"/>
              </a:spcAft>
              <a:tabLst>
                <a:tab pos="45085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200" dirty="0">
                <a:latin typeface="PF Square Sans Pro" pitchFamily="34"/>
              </a:rPr>
              <a:t>grozījumi pēc būtības , papildinot noteikumus ar jaunām normām (9.1 un 9.2 punkts), kuri attiecas uz kases grāmatas kārtošanu lata un eiro vienlaicīgas apgrozības periodā un latu skaidras naudas nomaiņas periodā pret eiro, kā arī, pārejot no lata uz eiro </a:t>
            </a:r>
            <a:r>
              <a:rPr lang="lv-LV" sz="2200" b="1" i="1" dirty="0">
                <a:latin typeface="PF Square Sans Pro" pitchFamily="34"/>
              </a:rPr>
              <a:t>.</a:t>
            </a:r>
          </a:p>
          <a:p>
            <a:pPr marL="361950" lvl="0" indent="0">
              <a:lnSpc>
                <a:spcPct val="93000"/>
              </a:lnSpc>
              <a:spcAft>
                <a:spcPts val="600"/>
              </a:spcAft>
            </a:pPr>
            <a:r>
              <a:rPr lang="lv-LV" sz="2200" i="1" dirty="0">
                <a:latin typeface="PF Square Sans Pro" pitchFamily="34"/>
              </a:rPr>
              <a:t>9.1   - Ja uzņēmumam, latu un </a:t>
            </a:r>
            <a:r>
              <a:rPr lang="lv-LV" sz="2200" i="1" dirty="0" smtClean="0">
                <a:latin typeface="PF Square Sans Pro" pitchFamily="34"/>
              </a:rPr>
              <a:t>eiro </a:t>
            </a:r>
            <a:r>
              <a:rPr lang="lv-LV" sz="2200" i="1" dirty="0">
                <a:latin typeface="PF Square Sans Pro" pitchFamily="34"/>
              </a:rPr>
              <a:t>vienlaicīgas apgrozības periodā vai latu skaidras naudas nomaiņas periodā pret </a:t>
            </a:r>
            <a:r>
              <a:rPr lang="lv-LV" sz="2200" i="1" dirty="0" smtClean="0">
                <a:latin typeface="PF Square Sans Pro" pitchFamily="34"/>
              </a:rPr>
              <a:t>eiro </a:t>
            </a:r>
            <a:r>
              <a:rPr lang="lv-LV" sz="2200" i="1" dirty="0">
                <a:latin typeface="PF Square Sans Pro" pitchFamily="34"/>
              </a:rPr>
              <a:t>vai pēc šī perioda beigām ir kases operācijas vai skaidras naudas atlikumi latos, kases grāmatā atsevišķi  jāuzskaita kases operācijas latos</a:t>
            </a:r>
          </a:p>
          <a:p>
            <a:pPr marL="341313" lvl="0" indent="20638">
              <a:lnSpc>
                <a:spcPct val="93000"/>
              </a:lnSpc>
              <a:spcAft>
                <a:spcPts val="600"/>
              </a:spcAft>
            </a:pPr>
            <a:r>
              <a:rPr lang="lv-LV" sz="2200" i="1" dirty="0">
                <a:latin typeface="PF Square Sans Pro" pitchFamily="34"/>
              </a:rPr>
              <a:t>(ja kases grāmata sagatavota papīra reģistra veidā -atsevišķa kases grāmata kases operācijām latos; ja elektroniski - atsevišķi pa valūtu veidiem vienā kases grāmatā)</a:t>
            </a:r>
          </a:p>
          <a:p>
            <a:pPr lvl="0">
              <a:lnSpc>
                <a:spcPct val="93000"/>
              </a:lnSpc>
              <a:spcAft>
                <a:spcPts val="0"/>
              </a:spcAft>
            </a:pPr>
            <a:endParaRPr lang="x-none" sz="2200">
              <a:latin typeface="PF Square Sans Pro" pitchFamily="34"/>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914392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374562"/>
            <a:ext cx="10969920" cy="941796"/>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sz="3000" dirty="0">
                <a:latin typeface="PF Square Sans Pro Medium" pitchFamily="34"/>
              </a:rPr>
              <a:t>Ministru kabineta noteikumu projekti, izsludināti Valsts sekretāru sanāksmē 2013.gada 20.jūnijā</a:t>
            </a:r>
            <a:endParaRPr lang="en-US" sz="3000"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lnSpc>
                <a:spcPct val="93000"/>
              </a:lnSpc>
              <a:spcAft>
                <a:spcPts val="0"/>
              </a:spcAft>
            </a:pPr>
            <a:r>
              <a:rPr lang="lv-LV" sz="2200" b="1" i="1" dirty="0" smtClean="0">
                <a:latin typeface="PF Square Sans Pro" pitchFamily="34"/>
              </a:rPr>
              <a:t>Noteikumi </a:t>
            </a:r>
            <a:r>
              <a:rPr lang="lv-LV" sz="2200" b="1" i="1" dirty="0">
                <a:latin typeface="PF Square Sans Pro" pitchFamily="34"/>
              </a:rPr>
              <a:t>Nr.584 </a:t>
            </a:r>
          </a:p>
          <a:p>
            <a:pPr marL="361950" lvl="0" indent="0">
              <a:lnSpc>
                <a:spcPct val="93000"/>
              </a:lnSpc>
              <a:spcAft>
                <a:spcPts val="1200"/>
              </a:spcAft>
              <a:tabLst>
                <a:tab pos="36195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200" i="1" dirty="0">
                <a:latin typeface="PF Square Sans Pro" pitchFamily="34"/>
              </a:rPr>
              <a:t>9.2 - Kases grāmatā norādīto kasē esošo skaidrās naudas atlikumu latos </a:t>
            </a:r>
            <a:r>
              <a:rPr lang="lv-LV" sz="2200" i="1" dirty="0" err="1">
                <a:latin typeface="PF Square Sans Pro" pitchFamily="34"/>
              </a:rPr>
              <a:t>euro</a:t>
            </a:r>
            <a:r>
              <a:rPr lang="lv-LV" sz="2200" i="1" dirty="0">
                <a:latin typeface="PF Square Sans Pro" pitchFamily="34"/>
              </a:rPr>
              <a:t> ieviešanas dienā pārrēķina uz to ekvivalentu </a:t>
            </a:r>
            <a:r>
              <a:rPr lang="lv-LV" sz="2200" i="1" dirty="0" smtClean="0">
                <a:latin typeface="PF Square Sans Pro" pitchFamily="34"/>
              </a:rPr>
              <a:t>eiro</a:t>
            </a:r>
            <a:r>
              <a:rPr lang="lv-LV" sz="2200" i="1" dirty="0">
                <a:latin typeface="PF Square Sans Pro" pitchFamily="34"/>
              </a:rPr>
              <a:t>.</a:t>
            </a:r>
          </a:p>
          <a:p>
            <a:pPr marL="361950" lvl="0" indent="0">
              <a:lnSpc>
                <a:spcPct val="93000"/>
              </a:lnSpc>
              <a:spcAft>
                <a:spcPts val="1200"/>
              </a:spcAft>
              <a:tabLst>
                <a:tab pos="36195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200" i="1" dirty="0">
                <a:latin typeface="PF Square Sans Pro" pitchFamily="34"/>
              </a:rPr>
              <a:t>5.punktā tehnisks precizējums, izsakot </a:t>
            </a:r>
            <a:r>
              <a:rPr lang="lv-LV" sz="2200" i="1" dirty="0" err="1">
                <a:latin typeface="PF Square Sans Pro" pitchFamily="34"/>
              </a:rPr>
              <a:t>euro</a:t>
            </a:r>
            <a:r>
              <a:rPr lang="lv-LV" sz="2200" i="1" dirty="0">
                <a:latin typeface="PF Square Sans Pro" pitchFamily="34"/>
              </a:rPr>
              <a:t> </a:t>
            </a:r>
            <a:r>
              <a:rPr lang="lv-LV" sz="2200" i="1" dirty="0" err="1">
                <a:latin typeface="PF Square Sans Pro" pitchFamily="34"/>
              </a:rPr>
              <a:t>robežslieksni</a:t>
            </a:r>
            <a:r>
              <a:rPr lang="lv-LV" sz="2200" i="1" dirty="0">
                <a:latin typeface="PF Square Sans Pro" pitchFamily="34"/>
              </a:rPr>
              <a:t>, līdz kuram uzņēmumiem atļauts kārtot kases grāmatu reizi nedēļā - aizstājot vārdu un skaitli „100 latiem” ar vārdu un skaitli „150 </a:t>
            </a:r>
            <a:r>
              <a:rPr lang="lv-LV" sz="2200" i="1" dirty="0" err="1">
                <a:latin typeface="PF Square Sans Pro" pitchFamily="34"/>
              </a:rPr>
              <a:t>euro</a:t>
            </a:r>
            <a:r>
              <a:rPr lang="lv-LV" sz="2200" i="1" dirty="0">
                <a:latin typeface="PF Square Sans Pro" pitchFamily="34"/>
              </a:rPr>
              <a:t>” </a:t>
            </a:r>
          </a:p>
          <a:p>
            <a:pPr marL="361950" lvl="0" indent="0">
              <a:lnSpc>
                <a:spcPct val="93000"/>
              </a:lnSpc>
              <a:spcAft>
                <a:spcPts val="0"/>
              </a:spcAft>
              <a:tabLst>
                <a:tab pos="36195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200" i="1" dirty="0">
                <a:latin typeface="PF Square Sans Pro" pitchFamily="34"/>
              </a:rPr>
              <a:t>14.7 un 15.7 apakšpunktā, 16.punktā, grozījums pēc būtības </a:t>
            </a:r>
            <a:r>
              <a:rPr lang="lv-LV" sz="2200" i="1" dirty="0" smtClean="0">
                <a:latin typeface="PF Square Sans Pro" pitchFamily="34"/>
              </a:rPr>
              <a:t>papildināti </a:t>
            </a:r>
            <a:r>
              <a:rPr lang="lv-LV" sz="2200" i="1" dirty="0">
                <a:latin typeface="PF Square Sans Pro" pitchFamily="34"/>
              </a:rPr>
              <a:t>noteikumi ar jaunu normu (16.1 punkts), kura attiecas uz papildinformācijas sniegšanu kases ieņēmumu un izdevumu orderos lata un eiro vienlaicīgas apgrozības periodā vai latu skaidras naudas nomaiņas periodā pret eiro (vai pēc tam) (ja norāda skaidro naudu latos, papildus norāda arī ES Padomes noteikto maiņas kursu)</a:t>
            </a:r>
          </a:p>
          <a:p>
            <a:pPr lvl="0">
              <a:lnSpc>
                <a:spcPct val="93000"/>
              </a:lnSpc>
              <a:spcAft>
                <a:spcPts val="0"/>
              </a:spcAft>
            </a:pPr>
            <a:endParaRPr lang="x-none" sz="2200">
              <a:latin typeface="PF Square Sans Pro" pitchFamily="34"/>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4034635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389662"/>
            <a:ext cx="10969920" cy="911596"/>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sz="3000" dirty="0">
                <a:latin typeface="PF Square Sans Pro Medium" pitchFamily="34"/>
              </a:rPr>
              <a:t>Ministru kabineta noteikumu projekti, izsludināti Valsts sekretāru sanāksmē 2013.gada 20.jūnijā</a:t>
            </a:r>
            <a:endParaRPr lang="en-US" sz="3000"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1600" dirty="0">
                <a:latin typeface="PF Square Sans Pro" pitchFamily="34"/>
              </a:rPr>
              <a:t>Ņemot vērā, ka pēc iestāšanās  </a:t>
            </a:r>
            <a:r>
              <a:rPr lang="lv-LV" sz="1600" dirty="0" err="1">
                <a:latin typeface="PF Square Sans Pro" pitchFamily="34"/>
              </a:rPr>
              <a:t>eirozonā</a:t>
            </a:r>
            <a:r>
              <a:rPr lang="lv-LV" sz="1600" dirty="0">
                <a:latin typeface="PF Square Sans Pro" pitchFamily="34"/>
              </a:rPr>
              <a:t>, likumīgais maksāšanas līdzeklis nebūs lats, bet eiro, nepieciešami grozījumi vēl šādos NA, lai nodrošinātu šī normatīvā akta pielāgošanu eiro ieviešanai Latvijā un piemērošanai pēc eiro ieviešanas:</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1600" dirty="0">
                <a:latin typeface="PF Square Sans Pro" pitchFamily="34"/>
              </a:rPr>
              <a:t>Ministru kabineta 2011.gada 21.jūnija noteikumu Nr.481 „Noteikumi par naudas plūsmas pārskata un pašu kapitāla izmaiņu pārskata saturu un sagatavošanas kārtību ”;</a:t>
            </a:r>
          </a:p>
          <a:p>
            <a:pPr marL="304110" lvl="0" indent="-28575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1600" dirty="0">
                <a:latin typeface="PF Square Sans Pro" pitchFamily="34"/>
              </a:rPr>
              <a:t>Ministru kabineta 2011.gada 21.jūnija noteikumos Nr.488 „Gada pārskatu likuma piemērošanas noteikumi”;</a:t>
            </a:r>
          </a:p>
          <a:p>
            <a:pPr marL="304110" lvl="0" indent="-28575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1600" dirty="0">
                <a:latin typeface="PF Square Sans Pro" pitchFamily="34"/>
              </a:rPr>
              <a:t>Ministru kabineta 2006.gada 3.oktobra noteikumos Nr.808 „Noteikumi par biedrību, nodibinājumu un arodbiedrību gada pārskatiem”;</a:t>
            </a:r>
          </a:p>
          <a:p>
            <a:pPr marL="304110" lvl="0" indent="-28575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1600" dirty="0">
                <a:latin typeface="PF Square Sans Pro" pitchFamily="34"/>
              </a:rPr>
              <a:t>Ministru kabineta 2006.gada 14.novembra noteikumos Nr.928 „Noteikumi par reliģisko organizāciju gada pārskatiem”;</a:t>
            </a:r>
          </a:p>
          <a:p>
            <a:pPr marL="304110" lvl="0" indent="-28575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1600" dirty="0">
                <a:latin typeface="PF Square Sans Pro" pitchFamily="34"/>
              </a:rPr>
              <a:t>Ministru kabineta 2007.gada 20.marta noteikumos Nr.188 “Kārtība, kādā individuālie komersanti, individuālie uzņēmumi, zemnieku un zvejnieku saimniecības, citas fiziskās personas, kas veic saimniecisko darbību, kārto grāmatvedību vienkāršā ieraksta sistēmā”;</a:t>
            </a:r>
          </a:p>
          <a:p>
            <a:pPr marL="304110" lvl="0" indent="-28575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1600" dirty="0">
                <a:latin typeface="PF Square Sans Pro" pitchFamily="34"/>
              </a:rPr>
              <a:t>Ministru kabineta 2007.gada 8.maija noteikumos Nr.301 „Noteikumi par individuālo komersantu finanšu pārskatiem”;</a:t>
            </a:r>
          </a:p>
          <a:p>
            <a:pPr marL="304110" lvl="0" indent="-28575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1600" dirty="0">
                <a:latin typeface="PF Square Sans Pro" pitchFamily="34"/>
              </a:rPr>
              <a:t>Ministru kabineta 2004.gada 13.jūlija noteikumos Nr.591 „Noteikumi par politisko organizāciju (partiju) un to apvienību gada pārskatiem”</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p:txBody>
      </p:sp>
    </p:spTree>
    <p:extLst>
      <p:ext uri="{BB962C8B-B14F-4D97-AF65-F5344CB8AC3E}">
        <p14:creationId xmlns:p14="http://schemas.microsoft.com/office/powerpoint/2010/main" val="2147469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360" y="-27384"/>
            <a:ext cx="12189239" cy="6856199"/>
          </a:xfrm>
          <a:prstGeom prst="rect">
            <a:avLst/>
          </a:prstGeom>
          <a:noFill/>
          <a:ln>
            <a:noFill/>
          </a:ln>
        </p:spPr>
      </p:pic>
      <p:sp>
        <p:nvSpPr>
          <p:cNvPr id="3" name="Title 2"/>
          <p:cNvSpPr txBox="1">
            <a:spLocks noGrp="1"/>
          </p:cNvSpPr>
          <p:nvPr>
            <p:ph type="title" idx="4294967295"/>
          </p:nvPr>
        </p:nvSpPr>
        <p:spPr>
          <a:xfrm>
            <a:off x="4937760" y="2736371"/>
            <a:ext cx="7132320" cy="793422"/>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sz="5400" b="1" dirty="0" smtClean="0">
                <a:latin typeface="PF Square Sans Pro Medium" pitchFamily="34"/>
              </a:rPr>
              <a:t>Nodokļu vadlīnijas</a:t>
            </a:r>
            <a:endParaRPr lang="en-US" sz="5400" b="1" dirty="0">
              <a:latin typeface="PF Square Sans Pro Medium" pitchFamily="34"/>
            </a:endParaRPr>
          </a:p>
        </p:txBody>
      </p:sp>
    </p:spTree>
    <p:extLst>
      <p:ext uri="{BB962C8B-B14F-4D97-AF65-F5344CB8AC3E}">
        <p14:creationId xmlns:p14="http://schemas.microsoft.com/office/powerpoint/2010/main" val="3546682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en-US" dirty="0" err="1">
                <a:latin typeface="PF Square Sans Pro Medium" pitchFamily="34"/>
              </a:rPr>
              <a:t>Apskatāmie</a:t>
            </a:r>
            <a:r>
              <a:rPr lang="en-US" dirty="0">
                <a:latin typeface="PF Square Sans Pro Medium" pitchFamily="34"/>
              </a:rPr>
              <a:t> </a:t>
            </a:r>
            <a:r>
              <a:rPr lang="en-US" dirty="0" err="1">
                <a:latin typeface="PF Square Sans Pro Medium" pitchFamily="34"/>
              </a:rPr>
              <a:t>jautājumi</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lnSpc>
                <a:spcPct val="93000"/>
              </a:lnSpc>
              <a:spcAft>
                <a:spcPts val="0"/>
              </a:spcAft>
            </a:pPr>
            <a:r>
              <a:rPr lang="lv-LV" sz="2500" dirty="0">
                <a:latin typeface="PF Square Sans Pro" pitchFamily="34"/>
              </a:rPr>
              <a:t>Vadlīniju </a:t>
            </a:r>
            <a:r>
              <a:rPr lang="lv-LV" sz="2500" dirty="0" smtClean="0">
                <a:latin typeface="PF Square Sans Pro" pitchFamily="34"/>
              </a:rPr>
              <a:t>mērķis</a:t>
            </a:r>
          </a:p>
          <a:p>
            <a:pPr lvl="0">
              <a:lnSpc>
                <a:spcPct val="93000"/>
              </a:lnSpc>
              <a:spcAft>
                <a:spcPts val="0"/>
              </a:spcAft>
            </a:pPr>
            <a:endParaRPr lang="lv-LV" sz="2500" dirty="0">
              <a:latin typeface="PF Square Sans Pro" pitchFamily="34"/>
            </a:endParaRPr>
          </a:p>
          <a:p>
            <a:pPr lvl="0">
              <a:lnSpc>
                <a:spcPct val="93000"/>
              </a:lnSpc>
              <a:spcAft>
                <a:spcPts val="0"/>
              </a:spcAft>
            </a:pPr>
            <a:r>
              <a:rPr lang="lv-LV" sz="2500" dirty="0">
                <a:latin typeface="PF Square Sans Pro" pitchFamily="34"/>
              </a:rPr>
              <a:t>Vispārīgie </a:t>
            </a:r>
            <a:r>
              <a:rPr lang="lv-LV" sz="2500" dirty="0" smtClean="0">
                <a:latin typeface="PF Square Sans Pro" pitchFamily="34"/>
              </a:rPr>
              <a:t>noteikumi</a:t>
            </a:r>
          </a:p>
          <a:p>
            <a:pPr lvl="0">
              <a:lnSpc>
                <a:spcPct val="93000"/>
              </a:lnSpc>
              <a:spcAft>
                <a:spcPts val="0"/>
              </a:spcAft>
            </a:pPr>
            <a:endParaRPr lang="lv-LV" sz="2500" dirty="0">
              <a:latin typeface="PF Square Sans Pro" pitchFamily="34"/>
            </a:endParaRPr>
          </a:p>
          <a:p>
            <a:pPr lvl="0">
              <a:lnSpc>
                <a:spcPct val="93000"/>
              </a:lnSpc>
              <a:spcAft>
                <a:spcPts val="0"/>
              </a:spcAft>
            </a:pPr>
            <a:r>
              <a:rPr lang="lv-LV" sz="2500" dirty="0">
                <a:latin typeface="PF Square Sans Pro" pitchFamily="34"/>
              </a:rPr>
              <a:t>Īpašie </a:t>
            </a:r>
            <a:r>
              <a:rPr lang="lv-LV" sz="2500" dirty="0" smtClean="0">
                <a:latin typeface="PF Square Sans Pro" pitchFamily="34"/>
              </a:rPr>
              <a:t>nosacījumi</a:t>
            </a:r>
            <a:endParaRPr lang="x-none" sz="2200">
              <a:latin typeface="PF Square Sans Pro" pitchFamily="34"/>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1883209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lv-LV" dirty="0">
                <a:solidFill>
                  <a:schemeClr val="tx1">
                    <a:lumMod val="75000"/>
                    <a:lumOff val="25000"/>
                  </a:schemeClr>
                </a:solidFill>
              </a:rPr>
              <a:t>Lats un eiro </a:t>
            </a:r>
            <a:r>
              <a:rPr lang="lv-LV" dirty="0" smtClean="0">
                <a:solidFill>
                  <a:schemeClr val="tx1">
                    <a:lumMod val="75000"/>
                    <a:lumOff val="25000"/>
                  </a:schemeClr>
                </a:solidFill>
              </a:rPr>
              <a:t>sabiedriskajā </a:t>
            </a:r>
            <a:r>
              <a:rPr lang="lv-LV" dirty="0">
                <a:solidFill>
                  <a:schemeClr val="tx1">
                    <a:lumMod val="75000"/>
                    <a:lumOff val="25000"/>
                  </a:schemeClr>
                </a:solidFill>
              </a:rPr>
              <a:t>transportā</a:t>
            </a:r>
            <a:endParaRPr lang="en-US" dirty="0">
              <a:solidFill>
                <a:schemeClr val="tx1">
                  <a:lumMod val="75000"/>
                  <a:lumOff val="25000"/>
                </a:schemeClr>
              </a:solidFill>
            </a:endParaRPr>
          </a:p>
        </p:txBody>
      </p:sp>
      <p:sp>
        <p:nvSpPr>
          <p:cNvPr id="3" name="Content Placeholder 2"/>
          <p:cNvSpPr>
            <a:spLocks noGrp="1"/>
          </p:cNvSpPr>
          <p:nvPr>
            <p:ph idx="1"/>
          </p:nvPr>
        </p:nvSpPr>
        <p:spPr>
          <a:xfrm>
            <a:off x="4582244" y="1604520"/>
            <a:ext cx="6994996" cy="3972239"/>
          </a:xfrm>
        </p:spPr>
        <p:txBody>
          <a:bodyPr/>
          <a:lstStyle/>
          <a:p>
            <a:pPr marL="0" indent="0">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3200" dirty="0">
                <a:solidFill>
                  <a:schemeClr val="tx1">
                    <a:lumMod val="75000"/>
                    <a:lumOff val="25000"/>
                  </a:schemeClr>
                </a:solidFill>
                <a:cs typeface="Arial" charset="0"/>
              </a:rPr>
              <a:t>Vienlaicīgas apgrozības periodā sabiedriskajā transportā, maksājot latos, atlikumu drīkstēs izdot latos, bet, maksājot eiro, atlikums būs eiro.</a:t>
            </a:r>
            <a:endParaRPr lang="en-US" sz="3200" dirty="0">
              <a:solidFill>
                <a:schemeClr val="tx1">
                  <a:lumMod val="75000"/>
                  <a:lumOff val="25000"/>
                </a:schemeClr>
              </a:solidFill>
              <a:cs typeface="Arial" charset="0"/>
            </a:endParaRPr>
          </a:p>
          <a:p>
            <a:endParaRPr lang="en-US" dirty="0">
              <a:solidFill>
                <a:schemeClr val="tx1">
                  <a:lumMod val="75000"/>
                  <a:lumOff val="25000"/>
                </a:schemeClr>
              </a:solidFill>
            </a:endParaRPr>
          </a:p>
        </p:txBody>
      </p:sp>
      <p:pic>
        <p:nvPicPr>
          <p:cNvPr id="5" name="Picture 25" descr="2e.jpg"/>
          <p:cNvPicPr>
            <a:picLocks noChangeAspect="1"/>
          </p:cNvPicPr>
          <p:nvPr/>
        </p:nvPicPr>
        <p:blipFill>
          <a:blip r:embed="rId2" cstate="print"/>
          <a:srcRect/>
          <a:stretch>
            <a:fillRect/>
          </a:stretch>
        </p:blipFill>
        <p:spPr bwMode="auto">
          <a:xfrm>
            <a:off x="299094" y="1700808"/>
            <a:ext cx="4283395" cy="3168352"/>
          </a:xfrm>
          <a:prstGeom prst="rect">
            <a:avLst/>
          </a:prstGeom>
          <a:noFill/>
          <a:ln w="9525">
            <a:noFill/>
            <a:miter lim="800000"/>
            <a:headEnd/>
            <a:tailEnd/>
          </a:ln>
        </p:spPr>
      </p:pic>
    </p:spTree>
    <p:extLst>
      <p:ext uri="{BB962C8B-B14F-4D97-AF65-F5344CB8AC3E}">
        <p14:creationId xmlns:p14="http://schemas.microsoft.com/office/powerpoint/2010/main" val="3634434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Nodokļu vadlīniju pamats</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lvl="0" indent="12700">
              <a:lnSpc>
                <a:spcPct val="93000"/>
              </a:lnSpc>
              <a:spcAft>
                <a:spcPts val="1200"/>
              </a:spcAft>
              <a:tabLst>
                <a:tab pos="45085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200" dirty="0">
                <a:latin typeface="PF Square Sans Pro" pitchFamily="34"/>
              </a:rPr>
              <a:t>Regulējums attiecībā uz nodokļu maksājumu jautājumiem pārejas periodā no latiem uz </a:t>
            </a:r>
            <a:r>
              <a:rPr lang="lv-LV" sz="2200" dirty="0" smtClean="0">
                <a:latin typeface="PF Square Sans Pro" pitchFamily="34"/>
              </a:rPr>
              <a:t>eiro </a:t>
            </a:r>
            <a:r>
              <a:rPr lang="lv-LV" sz="2200" dirty="0">
                <a:latin typeface="PF Square Sans Pro" pitchFamily="34"/>
              </a:rPr>
              <a:t>(sākot ar </a:t>
            </a:r>
            <a:r>
              <a:rPr lang="lv-LV" sz="2200" dirty="0" smtClean="0">
                <a:latin typeface="PF Square Sans Pro" pitchFamily="34"/>
              </a:rPr>
              <a:t>eiro </a:t>
            </a:r>
            <a:r>
              <a:rPr lang="lv-LV" sz="2200" dirty="0">
                <a:latin typeface="PF Square Sans Pro" pitchFamily="34"/>
              </a:rPr>
              <a:t>ieviešanas dienu) noteikts </a:t>
            </a:r>
            <a:r>
              <a:rPr lang="lv-LV" sz="2200" dirty="0" smtClean="0">
                <a:latin typeface="PF Square Sans Pro" pitchFamily="34"/>
              </a:rPr>
              <a:t>Eiro </a:t>
            </a:r>
            <a:r>
              <a:rPr lang="lv-LV" sz="2200" dirty="0">
                <a:latin typeface="PF Square Sans Pro" pitchFamily="34"/>
              </a:rPr>
              <a:t>ieviešanas kārtības likuma 17., 18., 19.pantā.</a:t>
            </a:r>
          </a:p>
          <a:p>
            <a:pPr marL="0" lvl="0" indent="12700">
              <a:lnSpc>
                <a:spcPct val="93000"/>
              </a:lnSpc>
              <a:spcAft>
                <a:spcPts val="1200"/>
              </a:spcAft>
            </a:pPr>
            <a:r>
              <a:rPr lang="lv-LV" sz="2200" dirty="0">
                <a:latin typeface="PF Square Sans Pro" pitchFamily="34"/>
              </a:rPr>
              <a:t>Nodokļu elementu (nodokļa likme; nodokļa atvieglojumi vai atskaitījumi; reģistrācijas slieksnis un citi) skaitlisko vērtību noapaļošana tiek veikta, ievērojot </a:t>
            </a:r>
            <a:r>
              <a:rPr lang="lv-LV" sz="2200" dirty="0" smtClean="0">
                <a:latin typeface="PF Square Sans Pro" pitchFamily="34"/>
              </a:rPr>
              <a:t>Eiro </a:t>
            </a:r>
            <a:r>
              <a:rPr lang="lv-LV" sz="2200" dirty="0">
                <a:latin typeface="PF Square Sans Pro" pitchFamily="34"/>
              </a:rPr>
              <a:t>ieviešanas kārtības likuma 6. un 32.pantā noteikto. Paši nodokļu aprēķini tiek veikti tikai, pamatojoties uz </a:t>
            </a:r>
            <a:r>
              <a:rPr lang="lv-LV" sz="2200" dirty="0" smtClean="0">
                <a:latin typeface="PF Square Sans Pro" pitchFamily="34"/>
              </a:rPr>
              <a:t>Eiro </a:t>
            </a:r>
            <a:r>
              <a:rPr lang="lv-LV" sz="2200" dirty="0">
                <a:latin typeface="PF Square Sans Pro" pitchFamily="34"/>
              </a:rPr>
              <a:t>ieviešanas kārtības likuma 6.pantu.</a:t>
            </a:r>
          </a:p>
          <a:p>
            <a:pPr marL="0" lvl="0" indent="12700">
              <a:lnSpc>
                <a:spcPct val="93000"/>
              </a:lnSpc>
              <a:spcAft>
                <a:spcPts val="1200"/>
              </a:spcAft>
              <a:tabLst>
                <a:tab pos="45085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200" dirty="0">
                <a:latin typeface="PF Square Sans Pro" pitchFamily="34"/>
              </a:rPr>
              <a:t>Skaitlisko vērtību konvertācijā izmantojams ES Padomes noteiktais maiņas kurss pret </a:t>
            </a:r>
            <a:r>
              <a:rPr lang="lv-LV" sz="2200" dirty="0" smtClean="0">
                <a:latin typeface="PF Square Sans Pro" pitchFamily="34"/>
              </a:rPr>
              <a:t>eiro </a:t>
            </a:r>
            <a:r>
              <a:rPr lang="lv-LV" sz="2200" dirty="0">
                <a:latin typeface="PF Square Sans Pro" pitchFamily="34"/>
              </a:rPr>
              <a:t>(</a:t>
            </a:r>
            <a:r>
              <a:rPr lang="lv-LV" sz="2200" dirty="0" smtClean="0">
                <a:latin typeface="PF Square Sans Pro" pitchFamily="34"/>
              </a:rPr>
              <a:t>Eiro </a:t>
            </a:r>
            <a:r>
              <a:rPr lang="lv-LV" sz="2200" dirty="0">
                <a:latin typeface="PF Square Sans Pro" pitchFamily="34"/>
              </a:rPr>
              <a:t>ieviešanas kārtības likuma 1.panta 1.punkts).</a:t>
            </a:r>
          </a:p>
          <a:p>
            <a:pPr lvl="0">
              <a:lnSpc>
                <a:spcPct val="93000"/>
              </a:lnSpc>
              <a:spcAft>
                <a:spcPts val="1200"/>
              </a:spcAft>
            </a:pPr>
            <a:r>
              <a:rPr lang="lv-LV" sz="2200" dirty="0">
                <a:latin typeface="PF Square Sans Pro" pitchFamily="34"/>
              </a:rPr>
              <a:t>Būtiski ir </a:t>
            </a:r>
            <a:r>
              <a:rPr lang="lv-LV" sz="2200" dirty="0" smtClean="0">
                <a:latin typeface="PF Square Sans Pro" pitchFamily="34"/>
              </a:rPr>
              <a:t>Eiro </a:t>
            </a:r>
            <a:r>
              <a:rPr lang="lv-LV" sz="2200" dirty="0">
                <a:latin typeface="PF Square Sans Pro" pitchFamily="34"/>
              </a:rPr>
              <a:t>ieviešanas kārtības likuma 4.panta nosacījumi.</a:t>
            </a:r>
          </a:p>
          <a:p>
            <a:pPr lvl="0">
              <a:lnSpc>
                <a:spcPct val="93000"/>
              </a:lnSpc>
              <a:spcAft>
                <a:spcPts val="0"/>
              </a:spcAft>
            </a:pPr>
            <a:endParaRPr lang="x-none" sz="2200">
              <a:latin typeface="PF Square Sans Pro" pitchFamily="34"/>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260242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Vadlīniju mērķis</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lvl="0" indent="0">
              <a:lnSpc>
                <a:spcPct val="93000"/>
              </a:lnSpc>
              <a:spcAft>
                <a:spcPts val="0"/>
              </a:spcAft>
            </a:pPr>
            <a:r>
              <a:rPr lang="lv-LV" sz="2500" dirty="0">
                <a:latin typeface="PF Square Sans Pro" pitchFamily="34"/>
              </a:rPr>
              <a:t>Skaidrot </a:t>
            </a:r>
            <a:r>
              <a:rPr lang="lv-LV" sz="2500" dirty="0" smtClean="0">
                <a:latin typeface="PF Square Sans Pro" pitchFamily="34"/>
              </a:rPr>
              <a:t>Eiro </a:t>
            </a:r>
            <a:r>
              <a:rPr lang="lv-LV" sz="2500" dirty="0">
                <a:latin typeface="PF Square Sans Pro" pitchFamily="34"/>
              </a:rPr>
              <a:t>ieviešanas kārtības likumā noteikto regulējumu attiecībā uz nodokļu maksājumu jautājumiem pārejas periodā no latiem uz </a:t>
            </a:r>
            <a:r>
              <a:rPr lang="lv-LV" sz="2500" dirty="0" smtClean="0">
                <a:latin typeface="PF Square Sans Pro" pitchFamily="34"/>
              </a:rPr>
              <a:t>eiro </a:t>
            </a:r>
            <a:r>
              <a:rPr lang="lv-LV" sz="2500" dirty="0">
                <a:latin typeface="PF Square Sans Pro" pitchFamily="34"/>
              </a:rPr>
              <a:t>(sākot ar </a:t>
            </a:r>
            <a:r>
              <a:rPr lang="lv-LV" sz="2500" dirty="0" smtClean="0">
                <a:latin typeface="PF Square Sans Pro" pitchFamily="34"/>
              </a:rPr>
              <a:t>eiro </a:t>
            </a:r>
            <a:r>
              <a:rPr lang="lv-LV" sz="2500" dirty="0">
                <a:latin typeface="PF Square Sans Pro" pitchFamily="34"/>
              </a:rPr>
              <a:t>ieviešanas dienu).</a:t>
            </a:r>
          </a:p>
          <a:p>
            <a:pPr lvl="0">
              <a:lnSpc>
                <a:spcPct val="93000"/>
              </a:lnSpc>
              <a:spcAft>
                <a:spcPts val="0"/>
              </a:spcAft>
            </a:pPr>
            <a:endParaRPr lang="x-none" sz="2200">
              <a:latin typeface="PF Square Sans Pro" pitchFamily="34"/>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2980407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Vispārīgie noteikumi (1)</a:t>
            </a:r>
            <a:endParaRPr lang="en-US" dirty="0">
              <a:latin typeface="PF Square Sans Pro Medium" pitchFamily="34"/>
            </a:endParaRPr>
          </a:p>
        </p:txBody>
      </p:sp>
      <p:sp>
        <p:nvSpPr>
          <p:cNvPr id="3" name="Subtitle 2"/>
          <p:cNvSpPr txBox="1">
            <a:spLocks noGrp="1"/>
          </p:cNvSpPr>
          <p:nvPr>
            <p:ph type="subTitle" idx="4294967295"/>
          </p:nvPr>
        </p:nvSpPr>
        <p:spPr>
          <a:xfrm>
            <a:off x="621804" y="1412776"/>
            <a:ext cx="10969920" cy="4478455"/>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lvl="0" indent="0">
              <a:lnSpc>
                <a:spcPct val="93000"/>
              </a:lnSpc>
              <a:spcAft>
                <a:spcPts val="0"/>
              </a:spcAft>
            </a:pPr>
            <a:r>
              <a:rPr lang="lv-LV" sz="2200" b="1" i="1" dirty="0">
                <a:latin typeface="PF Square Sans Pro" pitchFamily="34"/>
              </a:rPr>
              <a:t>Tiesiskie instrumenti</a:t>
            </a:r>
          </a:p>
          <a:p>
            <a:pPr marL="354013" lvl="0" indent="0">
              <a:lnSpc>
                <a:spcPct val="93000"/>
              </a:lnSpc>
              <a:spcAft>
                <a:spcPts val="1200"/>
              </a:spcAft>
            </a:pPr>
            <a:r>
              <a:rPr lang="lv-LV" sz="2200" dirty="0">
                <a:latin typeface="PF Square Sans Pro" pitchFamily="34"/>
              </a:rPr>
              <a:t>V</a:t>
            </a:r>
            <a:r>
              <a:rPr lang="lv-LV" sz="2200" dirty="0" smtClean="0">
                <a:latin typeface="PF Square Sans Pro" pitchFamily="34"/>
              </a:rPr>
              <a:t>isi </a:t>
            </a:r>
            <a:r>
              <a:rPr lang="lv-LV" sz="2200" dirty="0">
                <a:latin typeface="PF Square Sans Pro" pitchFamily="34"/>
              </a:rPr>
              <a:t>tiesību akti (likums, Ministru kabineta noteikumi, Ministru kabineta rīkojums, pašvaldības saistošie noteikumi </a:t>
            </a:r>
            <a:r>
              <a:rPr lang="lv-LV" sz="2200" dirty="0" err="1">
                <a:latin typeface="PF Square Sans Pro" pitchFamily="34"/>
              </a:rPr>
              <a:t>u.c</a:t>
            </a:r>
            <a:r>
              <a:rPr lang="lv-LV" sz="2200" dirty="0">
                <a:latin typeface="PF Square Sans Pro" pitchFamily="34"/>
              </a:rPr>
              <a:t>.);</a:t>
            </a:r>
          </a:p>
          <a:p>
            <a:pPr marL="354013" lvl="0" indent="0">
              <a:lnSpc>
                <a:spcPct val="93000"/>
              </a:lnSpc>
              <a:spcAft>
                <a:spcPts val="1200"/>
              </a:spcAft>
            </a:pPr>
            <a:r>
              <a:rPr lang="lv-LV" sz="2200" dirty="0" smtClean="0">
                <a:latin typeface="PF Square Sans Pro" pitchFamily="34"/>
              </a:rPr>
              <a:t>Iestāžu </a:t>
            </a:r>
            <a:r>
              <a:rPr lang="lv-LV" sz="2200" dirty="0">
                <a:latin typeface="PF Square Sans Pro" pitchFamily="34"/>
              </a:rPr>
              <a:t>administratīvie akti (piemēram, lēmums par nodokļu revīzijas (audita) rezultātiem, lēmums par datu atbilstības pārbaudes rezultātiem, lēmums par nodokļu samaksas termiņa pagarināšanu, paziņojums par nekustamā īpašuma nodokli);</a:t>
            </a:r>
          </a:p>
          <a:p>
            <a:pPr marL="354013" lvl="0" indent="0">
              <a:lnSpc>
                <a:spcPct val="93000"/>
              </a:lnSpc>
              <a:spcAft>
                <a:spcPts val="0"/>
              </a:spcAft>
            </a:pPr>
            <a:r>
              <a:rPr lang="lv-LV" sz="2200" dirty="0" smtClean="0">
                <a:latin typeface="PF Square Sans Pro" pitchFamily="34"/>
              </a:rPr>
              <a:t>Tiesas </a:t>
            </a:r>
            <a:r>
              <a:rPr lang="lv-LV" sz="2200" dirty="0">
                <a:latin typeface="PF Square Sans Pro" pitchFamily="34"/>
              </a:rPr>
              <a:t>nolēmumi (piemēram, spriedums par aprēķinātā nodokļu maksājuma samazināšanu);</a:t>
            </a:r>
          </a:p>
          <a:p>
            <a:pPr marL="354013" lvl="0" indent="0">
              <a:lnSpc>
                <a:spcPct val="93000"/>
              </a:lnSpc>
              <a:spcAft>
                <a:spcPts val="1200"/>
              </a:spcAft>
            </a:pPr>
            <a:r>
              <a:rPr lang="lv-LV" sz="2200" dirty="0">
                <a:latin typeface="PF Square Sans Pro" pitchFamily="34"/>
              </a:rPr>
              <a:t>līgumi (piemēram, vienošanās līgums saskaņā ar likuma „Par nodokļiem un nodevām” 41.pantu);</a:t>
            </a:r>
          </a:p>
          <a:p>
            <a:pPr marL="354013" lvl="0" indent="0">
              <a:lnSpc>
                <a:spcPct val="93000"/>
              </a:lnSpc>
              <a:spcAft>
                <a:spcPts val="1200"/>
              </a:spcAft>
            </a:pPr>
            <a:r>
              <a:rPr lang="lv-LV" sz="2200" dirty="0" smtClean="0">
                <a:latin typeface="PF Square Sans Pro" pitchFamily="34"/>
              </a:rPr>
              <a:t>Citi </a:t>
            </a:r>
            <a:r>
              <a:rPr lang="lv-LV" sz="2200" dirty="0">
                <a:latin typeface="PF Square Sans Pro" pitchFamily="34"/>
              </a:rPr>
              <a:t>instrumenti, kas rada jebkādas tiesiskas sekas (nodibina, groza, konstatē vai izbeidz konkrētas tiesiskās attiecības vai konstatē faktisko situāciju).</a:t>
            </a:r>
          </a:p>
          <a:p>
            <a:pPr lvl="0">
              <a:lnSpc>
                <a:spcPct val="93000"/>
              </a:lnSpc>
              <a:spcAft>
                <a:spcPts val="0"/>
              </a:spcAft>
            </a:pPr>
            <a:endParaRPr lang="x-none" sz="2200">
              <a:latin typeface="PF Square Sans Pro" pitchFamily="34"/>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1477416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Vispārīgie noteikumi (2)</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lvl="0" indent="0">
              <a:lnSpc>
                <a:spcPct val="93000"/>
              </a:lnSpc>
              <a:spcAft>
                <a:spcPts val="0"/>
              </a:spcAft>
            </a:pPr>
            <a:r>
              <a:rPr lang="lv-LV" sz="2500" dirty="0">
                <a:latin typeface="PF Square Sans Pro" pitchFamily="34"/>
              </a:rPr>
              <a:t>Grozījumi, mainot valūtas nosaukumu no «lats» uz </a:t>
            </a:r>
            <a:r>
              <a:rPr lang="lv-LV" sz="2500" dirty="0" smtClean="0">
                <a:latin typeface="PF Square Sans Pro" pitchFamily="34"/>
              </a:rPr>
              <a:t>«</a:t>
            </a:r>
            <a:r>
              <a:rPr lang="lv-LV" sz="2500" i="1" dirty="0" err="1" smtClean="0">
                <a:latin typeface="PF Square Sans Pro" pitchFamily="34"/>
              </a:rPr>
              <a:t>euro</a:t>
            </a:r>
            <a:r>
              <a:rPr lang="lv-LV" sz="2500" dirty="0" smtClean="0">
                <a:latin typeface="PF Square Sans Pro" pitchFamily="34"/>
              </a:rPr>
              <a:t>» </a:t>
            </a:r>
            <a:r>
              <a:rPr lang="lv-LV" sz="2500" dirty="0">
                <a:latin typeface="PF Square Sans Pro" pitchFamily="34"/>
              </a:rPr>
              <a:t>un izsakot skaitliskās vērtības </a:t>
            </a:r>
            <a:r>
              <a:rPr lang="lv-LV" sz="2500" dirty="0" smtClean="0">
                <a:latin typeface="PF Square Sans Pro" pitchFamily="34"/>
              </a:rPr>
              <a:t>eiro</a:t>
            </a:r>
            <a:r>
              <a:rPr lang="lv-LV" sz="2500" dirty="0">
                <a:latin typeface="PF Square Sans Pro" pitchFamily="34"/>
              </a:rPr>
              <a:t>, nodokļu likumos un Ministru kabineta normatīvajos aktos (noteikumos, rīkojumos, instrukcijās) tiek veikti tā, lai tie stātos spēkā </a:t>
            </a:r>
            <a:r>
              <a:rPr lang="lv-LV" sz="2500" dirty="0" smtClean="0">
                <a:latin typeface="PF Square Sans Pro" pitchFamily="34"/>
              </a:rPr>
              <a:t>eiro </a:t>
            </a:r>
            <a:r>
              <a:rPr lang="lv-LV" sz="2500" dirty="0">
                <a:latin typeface="PF Square Sans Pro" pitchFamily="34"/>
              </a:rPr>
              <a:t>ieviešanas dienā. </a:t>
            </a:r>
            <a:endParaRPr lang="lv-LV" sz="2500" dirty="0" smtClean="0">
              <a:latin typeface="PF Square Sans Pro" pitchFamily="34"/>
            </a:endParaRPr>
          </a:p>
          <a:p>
            <a:pPr marL="0" lvl="0" indent="0">
              <a:lnSpc>
                <a:spcPct val="93000"/>
              </a:lnSpc>
              <a:spcAft>
                <a:spcPts val="0"/>
              </a:spcAft>
            </a:pPr>
            <a:endParaRPr lang="lv-LV" sz="2500" dirty="0">
              <a:latin typeface="PF Square Sans Pro" pitchFamily="34"/>
            </a:endParaRPr>
          </a:p>
          <a:p>
            <a:pPr marL="0" lvl="0" indent="0">
              <a:lnSpc>
                <a:spcPct val="93000"/>
              </a:lnSpc>
              <a:spcAft>
                <a:spcPts val="0"/>
              </a:spcAft>
            </a:pPr>
            <a:r>
              <a:rPr lang="lv-LV" sz="2500" dirty="0">
                <a:latin typeface="PF Square Sans Pro" pitchFamily="34"/>
              </a:rPr>
              <a:t>Ministru kabineta 2013.gada 13.augusta sēdē ir atbalstīti grozījumi nodokļu likumos saistībā ar </a:t>
            </a:r>
            <a:r>
              <a:rPr lang="lv-LV" sz="2500" dirty="0" smtClean="0">
                <a:latin typeface="PF Square Sans Pro" pitchFamily="34"/>
              </a:rPr>
              <a:t>eiro </a:t>
            </a:r>
            <a:r>
              <a:rPr lang="lv-LV" sz="2500" dirty="0">
                <a:latin typeface="PF Square Sans Pro" pitchFamily="34"/>
              </a:rPr>
              <a:t>ieviešanu. Tie ir iesniegti Saeimā vienotā likumprojektu paketē </a:t>
            </a:r>
            <a:r>
              <a:rPr lang="lv-LV" sz="2500" dirty="0" err="1">
                <a:latin typeface="PF Square Sans Pro" pitchFamily="34"/>
              </a:rPr>
              <a:t>š.g</a:t>
            </a:r>
            <a:r>
              <a:rPr lang="lv-LV" sz="2500" dirty="0">
                <a:latin typeface="PF Square Sans Pro" pitchFamily="34"/>
              </a:rPr>
              <a:t>. 30.augustā. </a:t>
            </a:r>
          </a:p>
          <a:p>
            <a:pPr lvl="0">
              <a:lnSpc>
                <a:spcPct val="93000"/>
              </a:lnSpc>
              <a:spcAft>
                <a:spcPts val="0"/>
              </a:spcAft>
            </a:pPr>
            <a:endParaRPr lang="x-none" sz="2200">
              <a:latin typeface="PF Square Sans Pro" pitchFamily="34"/>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19109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Vispārīgie noteikumi (3)</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lvl="0" indent="0">
              <a:lnSpc>
                <a:spcPct val="93000"/>
              </a:lnSpc>
              <a:spcAft>
                <a:spcPts val="1200"/>
              </a:spcAft>
            </a:pPr>
            <a:r>
              <a:rPr lang="lv-LV" sz="2500" dirty="0">
                <a:latin typeface="PF Square Sans Pro" pitchFamily="34"/>
              </a:rPr>
              <a:t>Nodokļu likumos un Ministru kabineta normatīvajos aktos skaitliskās vērtības </a:t>
            </a:r>
            <a:r>
              <a:rPr lang="lv-LV" sz="2500" dirty="0" smtClean="0">
                <a:latin typeface="PF Square Sans Pro" pitchFamily="34"/>
              </a:rPr>
              <a:t>eiro </a:t>
            </a:r>
            <a:r>
              <a:rPr lang="lv-LV" sz="2500" dirty="0">
                <a:latin typeface="PF Square Sans Pro" pitchFamily="34"/>
              </a:rPr>
              <a:t>tiek konvertētas pēc ES Padomes noteiktā maiņas kursa </a:t>
            </a:r>
            <a:r>
              <a:rPr lang="lv-LV" sz="2500" dirty="0">
                <a:solidFill>
                  <a:srgbClr val="FF0000"/>
                </a:solidFill>
                <a:latin typeface="PF Square Sans Pro" pitchFamily="34"/>
              </a:rPr>
              <a:t>0,702804</a:t>
            </a:r>
            <a:r>
              <a:rPr lang="lv-LV" sz="2500" dirty="0">
                <a:latin typeface="PF Square Sans Pro" pitchFamily="34"/>
              </a:rPr>
              <a:t> (oficiālais pārejas kurss) , ievērojot matemātiskos noapaļošanas principus:</a:t>
            </a:r>
          </a:p>
          <a:p>
            <a:pPr marL="354013" lvl="0" indent="0">
              <a:lnSpc>
                <a:spcPct val="93000"/>
              </a:lnSpc>
              <a:spcAft>
                <a:spcPts val="1200"/>
              </a:spcAft>
            </a:pPr>
            <a:r>
              <a:rPr lang="lv-LV" sz="2500" dirty="0" smtClean="0">
                <a:latin typeface="PF Square Sans Pro" pitchFamily="34"/>
              </a:rPr>
              <a:t>Ja </a:t>
            </a:r>
            <a:r>
              <a:rPr lang="lv-LV" sz="2500" dirty="0">
                <a:latin typeface="PF Square Sans Pro" pitchFamily="34"/>
              </a:rPr>
              <a:t>3.zīme aiz komata ir 0-4, centa vērtība nemainās;</a:t>
            </a:r>
          </a:p>
          <a:p>
            <a:pPr marL="354013" lvl="0" indent="0">
              <a:lnSpc>
                <a:spcPct val="93000"/>
              </a:lnSpc>
              <a:spcAft>
                <a:spcPts val="1200"/>
              </a:spcAft>
            </a:pPr>
            <a:r>
              <a:rPr lang="lv-LV" sz="2500" dirty="0" smtClean="0">
                <a:latin typeface="PF Square Sans Pro" pitchFamily="34"/>
              </a:rPr>
              <a:t>Ja </a:t>
            </a:r>
            <a:r>
              <a:rPr lang="lv-LV" sz="2500" dirty="0">
                <a:latin typeface="PF Square Sans Pro" pitchFamily="34"/>
              </a:rPr>
              <a:t>3.zīme aiz komata ir 5-9, centa vērtība mainās uz augšu.</a:t>
            </a:r>
          </a:p>
          <a:p>
            <a:pPr marL="0" lvl="0" indent="0">
              <a:lnSpc>
                <a:spcPct val="93000"/>
              </a:lnSpc>
              <a:spcAft>
                <a:spcPts val="1200"/>
              </a:spcAft>
            </a:pPr>
            <a:r>
              <a:rPr lang="lv-LV" sz="2500" dirty="0">
                <a:latin typeface="PF Square Sans Pro" pitchFamily="34"/>
              </a:rPr>
              <a:t>Likumā (32.pants), ievērojot divus nosacījumus, ir paredzēta iespēja skaitlisko vērtību latos, kas tiesību normā ir noteikta ar noapaļotu skaitli (līdz, piemēram, «veseliem» tūkstošiem), aizstāt ar tādas pašas precizitātes skaitli </a:t>
            </a:r>
            <a:r>
              <a:rPr lang="lv-LV" sz="2500" dirty="0" smtClean="0">
                <a:latin typeface="PF Square Sans Pro" pitchFamily="34"/>
              </a:rPr>
              <a:t>eiro</a:t>
            </a:r>
            <a:r>
              <a:rPr lang="lv-LV" sz="2500" dirty="0">
                <a:latin typeface="PF Square Sans Pro" pitchFamily="34"/>
              </a:rPr>
              <a:t>. </a:t>
            </a:r>
          </a:p>
          <a:p>
            <a:pPr lvl="0">
              <a:lnSpc>
                <a:spcPct val="93000"/>
              </a:lnSpc>
              <a:spcAft>
                <a:spcPts val="0"/>
              </a:spcAft>
            </a:pPr>
            <a:endParaRPr lang="x-none" sz="2200">
              <a:latin typeface="PF Square Sans Pro" pitchFamily="34"/>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1634279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31528"/>
            <a:ext cx="10969920" cy="627864"/>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Vispārīgie noteikumi </a:t>
            </a:r>
            <a:r>
              <a:rPr lang="lv-LV" dirty="0" smtClean="0">
                <a:latin typeface="PF Square Sans Pro Medium" pitchFamily="34"/>
              </a:rPr>
              <a:t>(4)</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lvl="0" indent="0">
              <a:lnSpc>
                <a:spcPct val="93000"/>
              </a:lnSpc>
              <a:spcAft>
                <a:spcPts val="0"/>
              </a:spcAft>
            </a:pPr>
            <a:r>
              <a:rPr lang="lv-LV" sz="2500" dirty="0">
                <a:latin typeface="PF Square Sans Pro" pitchFamily="34"/>
              </a:rPr>
              <a:t>Noapaļošanas </a:t>
            </a:r>
            <a:r>
              <a:rPr lang="lv-LV" sz="2500" dirty="0" smtClean="0">
                <a:latin typeface="PF Square Sans Pro" pitchFamily="34"/>
              </a:rPr>
              <a:t>piemēri</a:t>
            </a:r>
          </a:p>
          <a:p>
            <a:pPr marL="0" lvl="0" indent="0">
              <a:lnSpc>
                <a:spcPct val="93000"/>
              </a:lnSpc>
              <a:spcAft>
                <a:spcPts val="0"/>
              </a:spcAft>
            </a:pPr>
            <a:endParaRPr lang="lv-LV" sz="2500" dirty="0">
              <a:latin typeface="PF Square Sans Pro" pitchFamily="34"/>
            </a:endParaRPr>
          </a:p>
          <a:p>
            <a:pPr marL="354013" lvl="0" indent="0">
              <a:lnSpc>
                <a:spcPct val="93000"/>
              </a:lnSpc>
              <a:spcAft>
                <a:spcPts val="0"/>
              </a:spcAft>
            </a:pPr>
            <a:r>
              <a:rPr lang="lv-LV" sz="2500" b="1" i="1" dirty="0" smtClean="0">
                <a:latin typeface="PF Square Sans Pro" pitchFamily="34"/>
              </a:rPr>
              <a:t>Nodokļa </a:t>
            </a:r>
            <a:r>
              <a:rPr lang="lv-LV" sz="2500" b="1" i="1" dirty="0">
                <a:latin typeface="PF Square Sans Pro" pitchFamily="34"/>
              </a:rPr>
              <a:t>likme </a:t>
            </a:r>
            <a:endParaRPr lang="lv-LV" sz="2500" b="1" i="1" dirty="0" smtClean="0">
              <a:latin typeface="PF Square Sans Pro" pitchFamily="34"/>
            </a:endParaRPr>
          </a:p>
          <a:p>
            <a:pPr marL="354013" lvl="0" indent="0">
              <a:lnSpc>
                <a:spcPct val="93000"/>
              </a:lnSpc>
              <a:spcAft>
                <a:spcPts val="0"/>
              </a:spcAft>
            </a:pPr>
            <a:endParaRPr lang="lv-LV" sz="2500" b="1" i="1" dirty="0">
              <a:latin typeface="PF Square Sans Pro" pitchFamily="34"/>
            </a:endParaRPr>
          </a:p>
          <a:p>
            <a:pPr marL="719138" lvl="0" indent="0">
              <a:lnSpc>
                <a:spcPct val="93000"/>
              </a:lnSpc>
              <a:spcAft>
                <a:spcPts val="0"/>
              </a:spcAft>
            </a:pPr>
            <a:r>
              <a:rPr lang="lv-LV" sz="2500" dirty="0">
                <a:latin typeface="PF Square Sans Pro" pitchFamily="34"/>
              </a:rPr>
              <a:t>akcīzes nodokļa likme alum par 100 litriem par katru absolūtā spirta </a:t>
            </a:r>
            <a:r>
              <a:rPr lang="lv-LV" sz="2500" dirty="0" err="1" smtClean="0">
                <a:latin typeface="PF Square Sans Pro" pitchFamily="34"/>
              </a:rPr>
              <a:t>tilpumprocentu</a:t>
            </a:r>
            <a:r>
              <a:rPr lang="lv-LV" sz="2500" dirty="0" smtClean="0">
                <a:latin typeface="PF Square Sans Pro" pitchFamily="34"/>
              </a:rPr>
              <a:t> </a:t>
            </a:r>
          </a:p>
          <a:p>
            <a:pPr marL="719138" lvl="0" indent="0">
              <a:lnSpc>
                <a:spcPct val="93000"/>
              </a:lnSpc>
              <a:spcAft>
                <a:spcPts val="0"/>
              </a:spcAft>
            </a:pPr>
            <a:r>
              <a:rPr lang="lv-LV" sz="2500" dirty="0" smtClean="0">
                <a:latin typeface="PF Square Sans Pro" pitchFamily="34"/>
              </a:rPr>
              <a:t>LVL </a:t>
            </a:r>
            <a:r>
              <a:rPr lang="lv-LV" sz="2500" dirty="0">
                <a:latin typeface="PF Square Sans Pro" pitchFamily="34"/>
              </a:rPr>
              <a:t>2.18 = EUR 3.101860547 =&gt; noapaļojot </a:t>
            </a:r>
            <a:r>
              <a:rPr lang="lv-LV" sz="2500" dirty="0" smtClean="0">
                <a:latin typeface="PF Square Sans Pro" pitchFamily="34"/>
              </a:rPr>
              <a:t>=&gt; EUR 3.10</a:t>
            </a:r>
          </a:p>
          <a:p>
            <a:pPr marL="719138" lvl="0" indent="0">
              <a:lnSpc>
                <a:spcPct val="93000"/>
              </a:lnSpc>
              <a:spcAft>
                <a:spcPts val="0"/>
              </a:spcAft>
            </a:pPr>
            <a:endParaRPr lang="lv-LV" sz="2500" dirty="0">
              <a:latin typeface="PF Square Sans Pro" pitchFamily="34"/>
            </a:endParaRPr>
          </a:p>
          <a:p>
            <a:pPr marL="719138" lvl="0" indent="0">
              <a:lnSpc>
                <a:spcPct val="93000"/>
              </a:lnSpc>
              <a:spcAft>
                <a:spcPts val="1200"/>
              </a:spcAft>
            </a:pPr>
            <a:r>
              <a:rPr lang="lv-LV" sz="2500" dirty="0">
                <a:latin typeface="PF Square Sans Pro" pitchFamily="34"/>
              </a:rPr>
              <a:t>uzņēmumu vieglo transportlīdzekļu nodokļa likme līdz 2005.gada 1.janvārim reģistrētam auto </a:t>
            </a:r>
            <a:endParaRPr lang="lv-LV" sz="2500" dirty="0" smtClean="0">
              <a:latin typeface="PF Square Sans Pro" pitchFamily="34"/>
            </a:endParaRPr>
          </a:p>
          <a:p>
            <a:pPr marL="719138" lvl="0" indent="0">
              <a:lnSpc>
                <a:spcPct val="93000"/>
              </a:lnSpc>
              <a:spcAft>
                <a:spcPts val="1200"/>
              </a:spcAft>
            </a:pPr>
            <a:r>
              <a:rPr lang="lv-LV" sz="2500" dirty="0" smtClean="0">
                <a:latin typeface="PF Square Sans Pro" pitchFamily="34"/>
              </a:rPr>
              <a:t>LVL </a:t>
            </a:r>
            <a:r>
              <a:rPr lang="lv-LV" sz="2500" dirty="0">
                <a:latin typeface="PF Square Sans Pro" pitchFamily="34"/>
              </a:rPr>
              <a:t>30 = EUR 42.68615432 =&gt; noapaļojot =&gt; EUR 42.69</a:t>
            </a:r>
          </a:p>
          <a:p>
            <a:pPr lvl="0">
              <a:lnSpc>
                <a:spcPct val="93000"/>
              </a:lnSpc>
              <a:spcAft>
                <a:spcPts val="0"/>
              </a:spcAft>
            </a:pPr>
            <a:endParaRPr lang="x-none" sz="2200">
              <a:latin typeface="PF Square Sans Pro" pitchFamily="34"/>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3676191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31528"/>
            <a:ext cx="10969920" cy="627864"/>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Vispārīgie noteikumi </a:t>
            </a:r>
            <a:r>
              <a:rPr lang="lv-LV" dirty="0" smtClean="0">
                <a:latin typeface="PF Square Sans Pro Medium" pitchFamily="34"/>
              </a:rPr>
              <a:t>(5)</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lvl="0" indent="0">
              <a:lnSpc>
                <a:spcPct val="93000"/>
              </a:lnSpc>
              <a:spcAft>
                <a:spcPts val="0"/>
              </a:spcAft>
            </a:pPr>
            <a:r>
              <a:rPr lang="lv-LV" sz="2500" b="1" i="1" dirty="0" smtClean="0">
                <a:latin typeface="PF Square Sans Pro" pitchFamily="34"/>
              </a:rPr>
              <a:t>Nodokļa </a:t>
            </a:r>
            <a:r>
              <a:rPr lang="lv-LV" sz="2500" b="1" i="1" dirty="0">
                <a:latin typeface="PF Square Sans Pro" pitchFamily="34"/>
              </a:rPr>
              <a:t>atvieglojumi (vai atskaitījumi)</a:t>
            </a:r>
          </a:p>
          <a:p>
            <a:pPr marL="354013" lvl="0" indent="0">
              <a:lnSpc>
                <a:spcPct val="93000"/>
              </a:lnSpc>
              <a:spcAft>
                <a:spcPts val="0"/>
              </a:spcAft>
            </a:pPr>
            <a:r>
              <a:rPr lang="lv-LV" sz="2500" dirty="0">
                <a:latin typeface="PF Square Sans Pro" pitchFamily="34"/>
              </a:rPr>
              <a:t>pensijas saņēmēja ar iedzīvotāju ienākuma nodokli neapliekamais minimums </a:t>
            </a:r>
            <a:r>
              <a:rPr lang="lv-LV" sz="2500" dirty="0" smtClean="0">
                <a:latin typeface="PF Square Sans Pro" pitchFamily="34"/>
              </a:rPr>
              <a:t>mēnesī LVL </a:t>
            </a:r>
            <a:r>
              <a:rPr lang="lv-LV" sz="2500" dirty="0">
                <a:latin typeface="PF Square Sans Pro" pitchFamily="34"/>
              </a:rPr>
              <a:t>165 = EUR 234.77</a:t>
            </a:r>
            <a:r>
              <a:rPr lang="lv-LV" sz="2500" b="1" u="sng" dirty="0">
                <a:solidFill>
                  <a:srgbClr val="FF0000"/>
                </a:solidFill>
                <a:latin typeface="PF Square Sans Pro" pitchFamily="34"/>
              </a:rPr>
              <a:t>3</a:t>
            </a:r>
            <a:r>
              <a:rPr lang="lv-LV" sz="2500" dirty="0">
                <a:latin typeface="PF Square Sans Pro" pitchFamily="34"/>
              </a:rPr>
              <a:t>8488 =&gt; noapaļojot =&gt;</a:t>
            </a:r>
          </a:p>
          <a:p>
            <a:pPr marL="354013" lvl="0" indent="0">
              <a:lnSpc>
                <a:spcPct val="93000"/>
              </a:lnSpc>
              <a:spcAft>
                <a:spcPts val="1200"/>
              </a:spcAft>
            </a:pPr>
            <a:r>
              <a:rPr lang="lv-LV" sz="2500" dirty="0">
                <a:latin typeface="PF Square Sans Pro" pitchFamily="34"/>
              </a:rPr>
              <a:t>EUR 234.77</a:t>
            </a:r>
          </a:p>
          <a:p>
            <a:pPr marL="354013" lvl="0" indent="0">
              <a:lnSpc>
                <a:spcPct val="93000"/>
              </a:lnSpc>
              <a:spcAft>
                <a:spcPts val="0"/>
              </a:spcAft>
            </a:pPr>
            <a:r>
              <a:rPr lang="lv-LV" sz="2500" dirty="0">
                <a:latin typeface="PF Square Sans Pro" pitchFamily="34"/>
              </a:rPr>
              <a:t>v</a:t>
            </a:r>
            <a:r>
              <a:rPr lang="lv-LV" sz="2500" dirty="0" smtClean="0">
                <a:latin typeface="PF Square Sans Pro" pitchFamily="34"/>
              </a:rPr>
              <a:t>ispārējais </a:t>
            </a:r>
            <a:r>
              <a:rPr lang="lv-LV" sz="2500" dirty="0">
                <a:latin typeface="PF Square Sans Pro" pitchFamily="34"/>
              </a:rPr>
              <a:t>ar iedzīvotāju ienākuma nodokli neapliekamais minimums </a:t>
            </a:r>
            <a:r>
              <a:rPr lang="lv-LV" sz="2500" dirty="0" smtClean="0">
                <a:latin typeface="PF Square Sans Pro" pitchFamily="34"/>
              </a:rPr>
              <a:t>mēnesī LVL </a:t>
            </a:r>
            <a:r>
              <a:rPr lang="lv-LV" sz="2500" dirty="0">
                <a:latin typeface="PF Square Sans Pro" pitchFamily="34"/>
              </a:rPr>
              <a:t>45 = EUR 64.02</a:t>
            </a:r>
            <a:r>
              <a:rPr lang="lv-LV" sz="2500" b="1" u="sng" dirty="0">
                <a:solidFill>
                  <a:srgbClr val="FF0000"/>
                </a:solidFill>
                <a:latin typeface="PF Square Sans Pro" pitchFamily="34"/>
              </a:rPr>
              <a:t>9</a:t>
            </a:r>
            <a:r>
              <a:rPr lang="lv-LV" sz="2500" dirty="0">
                <a:latin typeface="PF Square Sans Pro" pitchFamily="34"/>
              </a:rPr>
              <a:t>2315 =&gt; noapaļojot =&gt;</a:t>
            </a:r>
          </a:p>
          <a:p>
            <a:pPr marL="354013" lvl="0" indent="0">
              <a:lnSpc>
                <a:spcPct val="93000"/>
              </a:lnSpc>
              <a:spcAft>
                <a:spcPts val="0"/>
              </a:spcAft>
            </a:pPr>
            <a:r>
              <a:rPr lang="lv-LV" sz="2500" dirty="0">
                <a:latin typeface="PF Square Sans Pro" pitchFamily="34"/>
              </a:rPr>
              <a:t>EUR 64.03</a:t>
            </a:r>
          </a:p>
          <a:p>
            <a:pPr lvl="0">
              <a:lnSpc>
                <a:spcPct val="93000"/>
              </a:lnSpc>
              <a:spcAft>
                <a:spcPts val="0"/>
              </a:spcAft>
            </a:pPr>
            <a:endParaRPr lang="x-none" sz="2200">
              <a:latin typeface="PF Square Sans Pro" pitchFamily="34"/>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4140126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31528"/>
            <a:ext cx="10969920" cy="627864"/>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Vispārīgie noteikumi </a:t>
            </a:r>
            <a:r>
              <a:rPr lang="lv-LV" dirty="0" smtClean="0">
                <a:latin typeface="PF Square Sans Pro Medium" pitchFamily="34"/>
              </a:rPr>
              <a:t>(6)</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lvl="0" indent="0">
              <a:lnSpc>
                <a:spcPct val="93000"/>
              </a:lnSpc>
              <a:spcAft>
                <a:spcPts val="0"/>
              </a:spcAft>
            </a:pPr>
            <a:r>
              <a:rPr lang="lv-LV" sz="2500" b="1" i="1" dirty="0" smtClean="0">
                <a:latin typeface="PF Square Sans Pro" pitchFamily="34"/>
              </a:rPr>
              <a:t>Citi </a:t>
            </a:r>
            <a:r>
              <a:rPr lang="lv-LV" sz="2500" b="1" i="1" dirty="0">
                <a:latin typeface="PF Square Sans Pro" pitchFamily="34"/>
              </a:rPr>
              <a:t>nodokļu elementi</a:t>
            </a:r>
          </a:p>
          <a:p>
            <a:pPr marL="536575" lvl="0" indent="0">
              <a:lnSpc>
                <a:spcPct val="93000"/>
              </a:lnSpc>
              <a:spcAft>
                <a:spcPts val="0"/>
              </a:spcAft>
              <a:tabLst>
                <a:tab pos="45085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500" dirty="0">
                <a:latin typeface="PF Square Sans Pro" pitchFamily="34"/>
              </a:rPr>
              <a:t>Latvijas PVN likumā noteiktais PVN maksātāja reģistrācijas slieksnis:</a:t>
            </a:r>
          </a:p>
          <a:p>
            <a:pPr marL="536575" lvl="0" indent="0">
              <a:lnSpc>
                <a:spcPct val="93000"/>
              </a:lnSpc>
              <a:spcAft>
                <a:spcPts val="1200"/>
              </a:spcAft>
              <a:tabLst>
                <a:tab pos="45085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500" dirty="0">
                <a:latin typeface="PF Square Sans Pro" pitchFamily="34"/>
              </a:rPr>
              <a:t>LVL 35 000 = EUR 49 800.51</a:t>
            </a:r>
            <a:r>
              <a:rPr lang="lv-LV" sz="2500" dirty="0">
                <a:solidFill>
                  <a:srgbClr val="FF0000"/>
                </a:solidFill>
                <a:latin typeface="PF Square Sans Pro" pitchFamily="34"/>
              </a:rPr>
              <a:t>3</a:t>
            </a:r>
            <a:r>
              <a:rPr lang="lv-LV" sz="2500" dirty="0">
                <a:latin typeface="PF Square Sans Pro" pitchFamily="34"/>
              </a:rPr>
              <a:t>37 =&gt; noapaļojot =&gt; </a:t>
            </a:r>
            <a:r>
              <a:rPr lang="lv-LV" sz="2500" dirty="0" smtClean="0">
                <a:latin typeface="PF Square Sans Pro" pitchFamily="34"/>
              </a:rPr>
              <a:t>EUR </a:t>
            </a:r>
            <a:r>
              <a:rPr lang="lv-LV" sz="2500" dirty="0">
                <a:latin typeface="PF Square Sans Pro" pitchFamily="34"/>
              </a:rPr>
              <a:t>49 800.51 </a:t>
            </a:r>
          </a:p>
          <a:p>
            <a:pPr marL="536575" lvl="0" indent="0">
              <a:lnSpc>
                <a:spcPct val="93000"/>
              </a:lnSpc>
              <a:spcAft>
                <a:spcPts val="1200"/>
              </a:spcAft>
              <a:tabLst>
                <a:tab pos="45085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500" dirty="0">
                <a:latin typeface="PF Square Sans Pro" pitchFamily="34"/>
              </a:rPr>
              <a:t>PVN maksātājam Latvijā reģistrācijas slieksnis </a:t>
            </a:r>
            <a:r>
              <a:rPr lang="lv-LV" sz="2500" dirty="0" smtClean="0">
                <a:latin typeface="PF Square Sans Pro" pitchFamily="34"/>
              </a:rPr>
              <a:t>eiro </a:t>
            </a:r>
            <a:r>
              <a:rPr lang="lv-LV" sz="2500" dirty="0">
                <a:latin typeface="PF Square Sans Pro" pitchFamily="34"/>
              </a:rPr>
              <a:t>ir noteikts ES Padomes lēmumā, ar ko Latvijai ir piešķirta atkāpe, - EUR 50 000.</a:t>
            </a:r>
          </a:p>
          <a:p>
            <a:pPr marL="536575" lvl="0" indent="0">
              <a:lnSpc>
                <a:spcPct val="93000"/>
              </a:lnSpc>
              <a:spcAft>
                <a:spcPts val="1200"/>
              </a:spcAft>
              <a:tabLst>
                <a:tab pos="45085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500" dirty="0">
                <a:latin typeface="PF Square Sans Pro" pitchFamily="34"/>
              </a:rPr>
              <a:t>Konvertējot Latvijas PVN likumā noteikto reģistrācijas slieksni atpakaļ uz </a:t>
            </a:r>
            <a:r>
              <a:rPr lang="lv-LV" sz="2500" dirty="0" smtClean="0">
                <a:latin typeface="PF Square Sans Pro" pitchFamily="34"/>
              </a:rPr>
              <a:t>eiro</a:t>
            </a:r>
            <a:r>
              <a:rPr lang="lv-LV" sz="2500" dirty="0">
                <a:latin typeface="PF Square Sans Pro" pitchFamily="34"/>
              </a:rPr>
              <a:t>, tas ir mazāks par EUR 50 000.</a:t>
            </a:r>
          </a:p>
          <a:p>
            <a:pPr marL="536575" lvl="0" indent="0">
              <a:lnSpc>
                <a:spcPct val="93000"/>
              </a:lnSpc>
              <a:spcAft>
                <a:spcPts val="1200"/>
              </a:spcAft>
              <a:tabLst>
                <a:tab pos="45085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500" dirty="0">
                <a:latin typeface="PF Square Sans Pro" pitchFamily="34"/>
              </a:rPr>
              <a:t>Likumā latos ar precizitāti līdz tūkstošiem noteikto skaitlisko vērtību ir paredzēts aizstāt ar tādas pašas precizitātes skaitlisko vērtību </a:t>
            </a:r>
            <a:r>
              <a:rPr lang="lv-LV" sz="2500" dirty="0" smtClean="0">
                <a:latin typeface="PF Square Sans Pro" pitchFamily="34"/>
              </a:rPr>
              <a:t>eiro </a:t>
            </a:r>
            <a:r>
              <a:rPr lang="lv-LV" sz="2500" dirty="0">
                <a:latin typeface="PF Square Sans Pro" pitchFamily="34"/>
              </a:rPr>
              <a:t>=&gt; EUR 50 000. </a:t>
            </a:r>
          </a:p>
          <a:p>
            <a:pPr lvl="0">
              <a:lnSpc>
                <a:spcPct val="93000"/>
              </a:lnSpc>
              <a:spcAft>
                <a:spcPts val="0"/>
              </a:spcAft>
            </a:pPr>
            <a:endParaRPr lang="x-none" sz="2200">
              <a:latin typeface="PF Square Sans Pro" pitchFamily="34"/>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1527974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31528"/>
            <a:ext cx="10969920" cy="627864"/>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Vispārīgie noteikumi </a:t>
            </a:r>
            <a:r>
              <a:rPr lang="lv-LV" dirty="0" smtClean="0">
                <a:latin typeface="PF Square Sans Pro Medium" pitchFamily="34"/>
              </a:rPr>
              <a:t>(7)</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lvl="0" indent="0">
              <a:lnSpc>
                <a:spcPct val="93000"/>
              </a:lnSpc>
              <a:spcAft>
                <a:spcPts val="0"/>
              </a:spcAft>
            </a:pPr>
            <a:r>
              <a:rPr lang="lv-LV" sz="2500" b="1" i="1" dirty="0">
                <a:latin typeface="PF Square Sans Pro" pitchFamily="34"/>
              </a:rPr>
              <a:t>C</a:t>
            </a:r>
            <a:r>
              <a:rPr lang="lv-LV" sz="2500" b="1" i="1" dirty="0" smtClean="0">
                <a:latin typeface="PF Square Sans Pro" pitchFamily="34"/>
              </a:rPr>
              <a:t>iti </a:t>
            </a:r>
            <a:r>
              <a:rPr lang="lv-LV" sz="2500" b="1" i="1" dirty="0">
                <a:latin typeface="PF Square Sans Pro" pitchFamily="34"/>
              </a:rPr>
              <a:t>nodokļu elementi (turp.)</a:t>
            </a:r>
          </a:p>
          <a:p>
            <a:pPr marL="354013" lvl="0" indent="0">
              <a:lnSpc>
                <a:spcPct val="93000"/>
              </a:lnSpc>
              <a:spcAft>
                <a:spcPts val="0"/>
              </a:spcAft>
            </a:pPr>
            <a:r>
              <a:rPr lang="lv-LV" sz="2500" dirty="0">
                <a:latin typeface="PF Square Sans Pro" pitchFamily="34"/>
              </a:rPr>
              <a:t>Kadastrālās vērtības intervālu robežas dzīvojamo māju (telpu grupu) nekustamā īpašuma nodokļa aprēķināšanai:</a:t>
            </a:r>
          </a:p>
          <a:p>
            <a:pPr marL="354013" lvl="0" indent="0">
              <a:lnSpc>
                <a:spcPct val="93000"/>
              </a:lnSpc>
              <a:spcAft>
                <a:spcPts val="0"/>
              </a:spcAft>
            </a:pPr>
            <a:r>
              <a:rPr lang="lv-LV" sz="2500" dirty="0">
                <a:latin typeface="PF Square Sans Pro" pitchFamily="34"/>
              </a:rPr>
              <a:t>LVL 40000 = EUR 56914.87242531 =&gt; noapaļojot =&gt; EUR 56914.87 vai EUR 56915 (veselos skaitļos) </a:t>
            </a:r>
          </a:p>
          <a:p>
            <a:pPr marL="354013" lvl="0" indent="0">
              <a:lnSpc>
                <a:spcPct val="93000"/>
              </a:lnSpc>
              <a:spcAft>
                <a:spcPts val="0"/>
              </a:spcAft>
            </a:pPr>
            <a:r>
              <a:rPr lang="lv-LV" sz="2500" dirty="0">
                <a:latin typeface="PF Square Sans Pro" pitchFamily="34"/>
              </a:rPr>
              <a:t>LVL 70000 = EUR 106715.38579746 =&gt; noapaļojot =&gt; EUR 106715.39 vai EUR 106715 (veselos skaitļos) </a:t>
            </a:r>
          </a:p>
          <a:p>
            <a:pPr lvl="0">
              <a:lnSpc>
                <a:spcPct val="93000"/>
              </a:lnSpc>
              <a:spcAft>
                <a:spcPts val="0"/>
              </a:spcAft>
            </a:pPr>
            <a:endParaRPr lang="x-none" sz="2200">
              <a:latin typeface="PF Square Sans Pro" pitchFamily="34"/>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3980698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31528"/>
            <a:ext cx="10969920" cy="627864"/>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Vispārīgie noteikumi </a:t>
            </a:r>
            <a:r>
              <a:rPr lang="lv-LV" dirty="0" smtClean="0">
                <a:latin typeface="PF Square Sans Pro Medium" pitchFamily="34"/>
              </a:rPr>
              <a:t>(8)</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lvl="0" indent="0">
              <a:lnSpc>
                <a:spcPct val="93000"/>
              </a:lnSpc>
              <a:spcAft>
                <a:spcPts val="0"/>
              </a:spcAft>
            </a:pPr>
            <a:r>
              <a:rPr lang="lv-LV" sz="2500" b="1" i="1" dirty="0" err="1">
                <a:latin typeface="PF Square Sans Pro" pitchFamily="34"/>
              </a:rPr>
              <a:t>Robežšķirtne</a:t>
            </a:r>
            <a:r>
              <a:rPr lang="lv-LV" sz="2500" b="1" i="1" dirty="0">
                <a:latin typeface="PF Square Sans Pro" pitchFamily="34"/>
              </a:rPr>
              <a:t> – diena, ar kuru tiek ieviests </a:t>
            </a:r>
            <a:r>
              <a:rPr lang="lv-LV" sz="2500" b="1" i="1" dirty="0" smtClean="0">
                <a:latin typeface="PF Square Sans Pro" pitchFamily="34"/>
              </a:rPr>
              <a:t>eiro</a:t>
            </a:r>
            <a:endParaRPr lang="lv-LV" sz="2500" b="1" i="1" dirty="0">
              <a:latin typeface="PF Square Sans Pro" pitchFamily="34"/>
            </a:endParaRPr>
          </a:p>
          <a:p>
            <a:pPr marL="354013" lvl="0" indent="0">
              <a:lnSpc>
                <a:spcPct val="93000"/>
              </a:lnSpc>
              <a:spcAft>
                <a:spcPts val="1200"/>
              </a:spcAft>
            </a:pPr>
            <a:r>
              <a:rPr lang="lv-LV" sz="2500" dirty="0">
                <a:latin typeface="PF Square Sans Pro" pitchFamily="34"/>
              </a:rPr>
              <a:t>Nodokļu administrācijām un nodokļu maksātājiem, kuri paši ir atbildīgi par maksājamā nodokļa apmēra noteikšanu, ir pienākums nodrošināt datu nepārtrauktību un konvertācijas procesa izsekojamību.</a:t>
            </a:r>
          </a:p>
          <a:p>
            <a:pPr marL="354013" lvl="0" indent="0">
              <a:lnSpc>
                <a:spcPct val="93000"/>
              </a:lnSpc>
              <a:spcAft>
                <a:spcPts val="1200"/>
              </a:spcAft>
            </a:pPr>
            <a:r>
              <a:rPr lang="lv-LV" sz="2500" dirty="0">
                <a:latin typeface="PF Square Sans Pro" pitchFamily="34"/>
              </a:rPr>
              <a:t>Sākot ar </a:t>
            </a:r>
            <a:r>
              <a:rPr lang="lv-LV" sz="2500" dirty="0" smtClean="0">
                <a:latin typeface="PF Square Sans Pro" pitchFamily="34"/>
              </a:rPr>
              <a:t>eiro </a:t>
            </a:r>
            <a:r>
              <a:rPr lang="lv-LV" sz="2500" dirty="0">
                <a:latin typeface="PF Square Sans Pro" pitchFamily="34"/>
              </a:rPr>
              <a:t>ieviešanas dienu, nodokļi (arī nodokļu avansa maksājumi), nodevas un citi nodokļu jomā noteiktie maksājumi aprēķināmi un maksājami </a:t>
            </a:r>
            <a:r>
              <a:rPr lang="lv-LV" sz="2500" dirty="0" smtClean="0">
                <a:latin typeface="PF Square Sans Pro" pitchFamily="34"/>
              </a:rPr>
              <a:t>eiro</a:t>
            </a:r>
            <a:r>
              <a:rPr lang="lv-LV" sz="2500" dirty="0">
                <a:latin typeface="PF Square Sans Pro" pitchFamily="34"/>
              </a:rPr>
              <a:t>.</a:t>
            </a:r>
          </a:p>
          <a:p>
            <a:pPr lvl="0">
              <a:lnSpc>
                <a:spcPct val="93000"/>
              </a:lnSpc>
              <a:spcAft>
                <a:spcPts val="0"/>
              </a:spcAft>
            </a:pPr>
            <a:endParaRPr lang="x-none" sz="2200">
              <a:latin typeface="PF Square Sans Pro" pitchFamily="34"/>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1759348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lv-LV" dirty="0">
                <a:solidFill>
                  <a:schemeClr val="tx1">
                    <a:lumMod val="75000"/>
                    <a:lumOff val="25000"/>
                  </a:schemeClr>
                </a:solidFill>
              </a:rPr>
              <a:t>Pārejas perioda prasības – vienkārša ieviešana</a:t>
            </a:r>
            <a:endParaRPr lang="en-US" dirty="0">
              <a:solidFill>
                <a:schemeClr val="tx1">
                  <a:lumMod val="75000"/>
                  <a:lumOff val="25000"/>
                </a:schemeClr>
              </a:solidFill>
            </a:endParaRPr>
          </a:p>
        </p:txBody>
      </p:sp>
      <p:sp>
        <p:nvSpPr>
          <p:cNvPr id="3" name="Content Placeholder 2"/>
          <p:cNvSpPr>
            <a:spLocks noGrp="1"/>
          </p:cNvSpPr>
          <p:nvPr>
            <p:ph idx="1"/>
          </p:nvPr>
        </p:nvSpPr>
        <p:spPr/>
        <p:txBody>
          <a:bodyPr/>
          <a:lstStyle/>
          <a:p>
            <a:r>
              <a:rPr lang="lv-LV" dirty="0">
                <a:solidFill>
                  <a:schemeClr val="tx1">
                    <a:lumMod val="75000"/>
                    <a:lumOff val="25000"/>
                  </a:schemeClr>
                </a:solidFill>
              </a:rPr>
              <a:t>Likums nosaka </a:t>
            </a:r>
            <a:r>
              <a:rPr lang="lv-LV" b="1" dirty="0">
                <a:solidFill>
                  <a:schemeClr val="tx1">
                    <a:lumMod val="75000"/>
                    <a:lumOff val="25000"/>
                  </a:schemeClr>
                </a:solidFill>
              </a:rPr>
              <a:t>tikai galvenās tiesības un pienākumus</a:t>
            </a:r>
          </a:p>
          <a:p>
            <a:r>
              <a:rPr lang="lv-LV" dirty="0">
                <a:solidFill>
                  <a:schemeClr val="tx1">
                    <a:lumMod val="75000"/>
                    <a:lumOff val="25000"/>
                  </a:schemeClr>
                </a:solidFill>
              </a:rPr>
              <a:t>Četri Ministru kabineta noteikumi, kas </a:t>
            </a:r>
            <a:r>
              <a:rPr lang="lv-LV" b="1" dirty="0">
                <a:solidFill>
                  <a:schemeClr val="tx1">
                    <a:lumMod val="75000"/>
                    <a:lumOff val="25000"/>
                  </a:schemeClr>
                </a:solidFill>
              </a:rPr>
              <a:t>detalizētāk regulē </a:t>
            </a:r>
            <a:r>
              <a:rPr lang="lv-LV" dirty="0">
                <a:solidFill>
                  <a:schemeClr val="tx1">
                    <a:lumMod val="75000"/>
                    <a:lumOff val="25000"/>
                  </a:schemeClr>
                </a:solidFill>
              </a:rPr>
              <a:t>likumā noteikto</a:t>
            </a:r>
          </a:p>
          <a:p>
            <a:r>
              <a:rPr lang="lv-LV" dirty="0">
                <a:solidFill>
                  <a:schemeClr val="tx1">
                    <a:lumMod val="75000"/>
                    <a:lumOff val="25000"/>
                  </a:schemeClr>
                </a:solidFill>
              </a:rPr>
              <a:t>Praktiskās vadlīnijas, kas </a:t>
            </a:r>
            <a:r>
              <a:rPr lang="lv-LV" b="1" dirty="0">
                <a:solidFill>
                  <a:schemeClr val="tx1">
                    <a:lumMod val="75000"/>
                    <a:lumOff val="25000"/>
                  </a:schemeClr>
                </a:solidFill>
              </a:rPr>
              <a:t>ar piemēriem izskaidro</a:t>
            </a:r>
            <a:r>
              <a:rPr lang="lv-LV" dirty="0">
                <a:solidFill>
                  <a:schemeClr val="tx1">
                    <a:lumMod val="75000"/>
                    <a:lumOff val="25000"/>
                  </a:schemeClr>
                </a:solidFill>
              </a:rPr>
              <a:t> pārejas laikā darāmo</a:t>
            </a:r>
          </a:p>
          <a:p>
            <a:r>
              <a:rPr lang="lv-LV" dirty="0">
                <a:solidFill>
                  <a:schemeClr val="tx1">
                    <a:lumMod val="75000"/>
                    <a:lumOff val="25000"/>
                  </a:schemeClr>
                </a:solidFill>
              </a:rPr>
              <a:t>Grafiskie palīgmateriāli kasieriem, juristiem, iedzīvotājiem</a:t>
            </a:r>
          </a:p>
          <a:p>
            <a:endParaRPr lang="en-US" dirty="0">
              <a:solidFill>
                <a:schemeClr val="tx1">
                  <a:lumMod val="75000"/>
                  <a:lumOff val="25000"/>
                </a:schemeClr>
              </a:solidFill>
            </a:endParaRPr>
          </a:p>
        </p:txBody>
      </p:sp>
    </p:spTree>
    <p:extLst>
      <p:ext uri="{BB962C8B-B14F-4D97-AF65-F5344CB8AC3E}">
        <p14:creationId xmlns:p14="http://schemas.microsoft.com/office/powerpoint/2010/main" val="943193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31528"/>
            <a:ext cx="10969920" cy="627864"/>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Vispārīgie noteikumi </a:t>
            </a:r>
            <a:r>
              <a:rPr lang="lv-LV" dirty="0" smtClean="0">
                <a:latin typeface="PF Square Sans Pro Medium" pitchFamily="34"/>
              </a:rPr>
              <a:t>(</a:t>
            </a:r>
            <a:r>
              <a:rPr lang="lv-LV" dirty="0">
                <a:latin typeface="PF Square Sans Pro Medium" pitchFamily="34"/>
              </a:rPr>
              <a:t>9</a:t>
            </a:r>
            <a:r>
              <a:rPr lang="lv-LV" dirty="0" smtClean="0">
                <a:latin typeface="PF Square Sans Pro Medium" pitchFamily="34"/>
              </a:rPr>
              <a:t>)</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lvl="0" indent="0">
              <a:lnSpc>
                <a:spcPct val="93000"/>
              </a:lnSpc>
              <a:spcAft>
                <a:spcPts val="1200"/>
              </a:spcAft>
            </a:pPr>
            <a:r>
              <a:rPr lang="lv-LV" sz="2500" dirty="0">
                <a:latin typeface="PF Square Sans Pro" pitchFamily="34"/>
              </a:rPr>
              <a:t>Par periodu, kurā maksāšanas līdzeklis ir lats (</a:t>
            </a:r>
            <a:r>
              <a:rPr lang="lv-LV" sz="2500" u="sng" dirty="0">
                <a:latin typeface="PF Square Sans Pro" pitchFamily="34"/>
              </a:rPr>
              <a:t>latu periods</a:t>
            </a:r>
            <a:r>
              <a:rPr lang="lv-LV" sz="2500" dirty="0">
                <a:latin typeface="PF Square Sans Pro" pitchFamily="34"/>
              </a:rPr>
              <a:t>), visi nodokļu </a:t>
            </a:r>
            <a:r>
              <a:rPr lang="lv-LV" sz="2500" u="sng" dirty="0">
                <a:latin typeface="PF Square Sans Pro" pitchFamily="34"/>
              </a:rPr>
              <a:t>aprēķini</a:t>
            </a:r>
            <a:r>
              <a:rPr lang="lv-LV" sz="2500" dirty="0">
                <a:latin typeface="PF Square Sans Pro" pitchFamily="34"/>
              </a:rPr>
              <a:t> un arī vēlāk </a:t>
            </a:r>
            <a:r>
              <a:rPr lang="lv-LV" sz="2500" dirty="0" smtClean="0">
                <a:latin typeface="PF Square Sans Pro" pitchFamily="34"/>
              </a:rPr>
              <a:t>eiro </a:t>
            </a:r>
            <a:r>
              <a:rPr lang="lv-LV" sz="2500" dirty="0">
                <a:latin typeface="PF Square Sans Pro" pitchFamily="34"/>
              </a:rPr>
              <a:t>apgrozības periodā veiktie nodokļu pārrēķini neatkarīgi no tā, vai to veic nodokļu maksātājs vai nodokļu administrācija, </a:t>
            </a:r>
            <a:r>
              <a:rPr lang="lv-LV" sz="2500" u="sng" dirty="0">
                <a:latin typeface="PF Square Sans Pro" pitchFamily="34"/>
              </a:rPr>
              <a:t>ir veicami latos</a:t>
            </a:r>
            <a:r>
              <a:rPr lang="lv-LV" sz="2500" dirty="0">
                <a:latin typeface="PF Square Sans Pro" pitchFamily="34"/>
              </a:rPr>
              <a:t>.</a:t>
            </a:r>
          </a:p>
          <a:p>
            <a:pPr marL="0" lvl="0" indent="0">
              <a:lnSpc>
                <a:spcPct val="93000"/>
              </a:lnSpc>
              <a:spcAft>
                <a:spcPts val="1200"/>
              </a:spcAft>
            </a:pPr>
            <a:r>
              <a:rPr lang="lv-LV" sz="2500" u="sng" dirty="0">
                <a:latin typeface="PF Square Sans Pro" pitchFamily="34"/>
              </a:rPr>
              <a:t>Latu perioda</a:t>
            </a:r>
            <a:r>
              <a:rPr lang="lv-LV" sz="2500" dirty="0">
                <a:latin typeface="PF Square Sans Pro" pitchFamily="34"/>
              </a:rPr>
              <a:t> nodokļu, neatkarīgi no tā, kad ir veikti šie nodokļu aprēķini, </a:t>
            </a:r>
            <a:r>
              <a:rPr lang="lv-LV" sz="2500" u="sng" dirty="0">
                <a:latin typeface="PF Square Sans Pro" pitchFamily="34"/>
              </a:rPr>
              <a:t>maksājumi, sākot ar </a:t>
            </a:r>
            <a:r>
              <a:rPr lang="lv-LV" sz="2500" u="sng" dirty="0" smtClean="0">
                <a:latin typeface="PF Square Sans Pro" pitchFamily="34"/>
              </a:rPr>
              <a:t>eiro </a:t>
            </a:r>
            <a:r>
              <a:rPr lang="lv-LV" sz="2500" u="sng" dirty="0">
                <a:latin typeface="PF Square Sans Pro" pitchFamily="34"/>
              </a:rPr>
              <a:t>ieviešanas dienu</a:t>
            </a:r>
            <a:r>
              <a:rPr lang="lv-LV" sz="2500" dirty="0">
                <a:latin typeface="PF Square Sans Pro" pitchFamily="34"/>
              </a:rPr>
              <a:t>, tiks veikti </a:t>
            </a:r>
            <a:r>
              <a:rPr lang="lv-LV" sz="2500" u="sng" dirty="0" smtClean="0">
                <a:latin typeface="PF Square Sans Pro" pitchFamily="34"/>
              </a:rPr>
              <a:t>eiro</a:t>
            </a:r>
            <a:r>
              <a:rPr lang="lv-LV" sz="2500" dirty="0">
                <a:latin typeface="PF Square Sans Pro" pitchFamily="34"/>
              </a:rPr>
              <a:t>, konvertējot aprēķināto nodokli pēc oficiālā pārejas kursa un noteiktajiem matemātiskajiem noapaļošanas principiem. </a:t>
            </a:r>
          </a:p>
          <a:p>
            <a:pPr lvl="0">
              <a:lnSpc>
                <a:spcPct val="93000"/>
              </a:lnSpc>
              <a:spcAft>
                <a:spcPts val="0"/>
              </a:spcAft>
            </a:pPr>
            <a:endParaRPr lang="x-none" sz="2200">
              <a:latin typeface="PF Square Sans Pro" pitchFamily="34"/>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3740306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31528"/>
            <a:ext cx="10969920" cy="627864"/>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Vispārīgie noteikumi (</a:t>
            </a:r>
            <a:r>
              <a:rPr lang="lv-LV" dirty="0" smtClean="0">
                <a:latin typeface="PF Square Sans Pro Medium" pitchFamily="34"/>
              </a:rPr>
              <a:t>10)</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lvl="0" indent="0">
              <a:lnSpc>
                <a:spcPct val="93000"/>
              </a:lnSpc>
              <a:spcAft>
                <a:spcPts val="0"/>
              </a:spcAft>
            </a:pPr>
            <a:r>
              <a:rPr lang="lv-LV" sz="2500" b="1" i="1" dirty="0">
                <a:latin typeface="PF Square Sans Pro" pitchFamily="34"/>
              </a:rPr>
              <a:t>Piemēri</a:t>
            </a:r>
          </a:p>
          <a:p>
            <a:pPr marL="354013" lvl="0" indent="0">
              <a:lnSpc>
                <a:spcPct val="93000"/>
              </a:lnSpc>
              <a:spcAft>
                <a:spcPts val="1200"/>
              </a:spcAft>
            </a:pPr>
            <a:r>
              <a:rPr lang="lv-LV" sz="2400" b="1" i="1" dirty="0">
                <a:latin typeface="PF Square Sans Pro" pitchFamily="34"/>
              </a:rPr>
              <a:t>Nodokļa kārtējā deklarācija par taksācijas periodu, kurā maksāšanas līdzeklis ir lats</a:t>
            </a:r>
          </a:p>
          <a:p>
            <a:pPr marL="354013" lvl="0" indent="0">
              <a:lnSpc>
                <a:spcPct val="93000"/>
              </a:lnSpc>
              <a:spcAft>
                <a:spcPts val="1200"/>
              </a:spcAft>
            </a:pPr>
            <a:r>
              <a:rPr lang="lv-LV" sz="2400" dirty="0">
                <a:latin typeface="PF Square Sans Pro" pitchFamily="34"/>
              </a:rPr>
              <a:t>PVN deklarācijas iesniegšanas termiņš =&gt; taksācijas periodam sekojošā mēneša 20.datums, ja tiek izmantota VID EDS.</a:t>
            </a:r>
          </a:p>
          <a:p>
            <a:pPr marL="354013" lvl="0" indent="0">
              <a:lnSpc>
                <a:spcPct val="93000"/>
              </a:lnSpc>
              <a:spcAft>
                <a:spcPts val="0"/>
              </a:spcAft>
            </a:pPr>
            <a:r>
              <a:rPr lang="lv-LV" sz="2400" dirty="0">
                <a:latin typeface="PF Square Sans Pro" pitchFamily="34"/>
              </a:rPr>
              <a:t>Nodokļa taksācijas periods reģistrētam nodokļa maksātājam, kura apliekamo darījumu vērtība iepriekšējā gadā ir mazāka par LVL 10000,  =&gt; pusgads.</a:t>
            </a:r>
          </a:p>
          <a:p>
            <a:pPr marL="354013" lvl="0" indent="0">
              <a:lnSpc>
                <a:spcPct val="93000"/>
              </a:lnSpc>
              <a:spcAft>
                <a:spcPts val="1200"/>
              </a:spcAft>
            </a:pPr>
            <a:r>
              <a:rPr lang="lv-LV" sz="2400" dirty="0">
                <a:latin typeface="PF Square Sans Pro" pitchFamily="34"/>
              </a:rPr>
              <a:t>Iesniedzot PVN deklarāciju 20.janvārī pēc </a:t>
            </a:r>
            <a:r>
              <a:rPr lang="lv-LV" sz="2400" dirty="0" smtClean="0">
                <a:latin typeface="PF Square Sans Pro" pitchFamily="34"/>
              </a:rPr>
              <a:t>eiro </a:t>
            </a:r>
            <a:r>
              <a:rPr lang="lv-LV" sz="2400" dirty="0">
                <a:latin typeface="PF Square Sans Pro" pitchFamily="34"/>
              </a:rPr>
              <a:t>ieviešanas dienas, </a:t>
            </a:r>
            <a:r>
              <a:rPr lang="lv-LV" sz="2400" u="sng" dirty="0">
                <a:latin typeface="PF Square Sans Pro" pitchFamily="34"/>
              </a:rPr>
              <a:t>deklarācija tiek aizpildīta latos</a:t>
            </a:r>
            <a:r>
              <a:rPr lang="lv-LV" sz="2400" dirty="0">
                <a:latin typeface="PF Square Sans Pro" pitchFamily="34"/>
              </a:rPr>
              <a:t>.</a:t>
            </a:r>
          </a:p>
          <a:p>
            <a:pPr marL="354013" lvl="0" indent="0">
              <a:lnSpc>
                <a:spcPct val="93000"/>
              </a:lnSpc>
              <a:spcAft>
                <a:spcPts val="1200"/>
              </a:spcAft>
            </a:pPr>
            <a:r>
              <a:rPr lang="lv-LV" sz="2400" dirty="0">
                <a:latin typeface="PF Square Sans Pro" pitchFamily="34"/>
              </a:rPr>
              <a:t>Ja nodokļa maksātājam uz deklarācijas pamata ir veicams </a:t>
            </a:r>
            <a:r>
              <a:rPr lang="lv-LV" sz="2400" u="sng" dirty="0">
                <a:latin typeface="PF Square Sans Pro" pitchFamily="34"/>
              </a:rPr>
              <a:t>maksājums</a:t>
            </a:r>
            <a:r>
              <a:rPr lang="lv-LV" sz="2400" dirty="0">
                <a:latin typeface="PF Square Sans Pro" pitchFamily="34"/>
              </a:rPr>
              <a:t>, tas ir veicams </a:t>
            </a:r>
            <a:r>
              <a:rPr lang="lv-LV" sz="2400" u="sng" dirty="0" smtClean="0">
                <a:latin typeface="PF Square Sans Pro" pitchFamily="34"/>
              </a:rPr>
              <a:t>eiro</a:t>
            </a:r>
            <a:r>
              <a:rPr lang="lv-LV" sz="2400" dirty="0">
                <a:latin typeface="PF Square Sans Pro" pitchFamily="34"/>
              </a:rPr>
              <a:t>, </a:t>
            </a:r>
            <a:r>
              <a:rPr lang="lv-LV" sz="2400" u="sng" dirty="0">
                <a:latin typeface="PF Square Sans Pro" pitchFamily="34"/>
              </a:rPr>
              <a:t>konvertējot</a:t>
            </a:r>
            <a:r>
              <a:rPr lang="lv-LV" sz="2400" dirty="0">
                <a:latin typeface="PF Square Sans Pro" pitchFamily="34"/>
              </a:rPr>
              <a:t> latos aprēķināto lielumu </a:t>
            </a:r>
            <a:r>
              <a:rPr lang="lv-LV" sz="2400" u="sng" dirty="0">
                <a:latin typeface="PF Square Sans Pro" pitchFamily="34"/>
              </a:rPr>
              <a:t>pēc oficiālā pārejas kursa</a:t>
            </a:r>
            <a:r>
              <a:rPr lang="lv-LV" sz="2400" dirty="0">
                <a:latin typeface="PF Square Sans Pro" pitchFamily="34"/>
              </a:rPr>
              <a:t>.</a:t>
            </a:r>
          </a:p>
          <a:p>
            <a:pPr lvl="0">
              <a:lnSpc>
                <a:spcPct val="93000"/>
              </a:lnSpc>
              <a:spcAft>
                <a:spcPts val="0"/>
              </a:spcAft>
            </a:pPr>
            <a:endParaRPr lang="x-none" sz="2200">
              <a:latin typeface="PF Square Sans Pro" pitchFamily="34"/>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1258896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31528"/>
            <a:ext cx="10969920" cy="627864"/>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Vispārīgie noteikumi (</a:t>
            </a:r>
            <a:r>
              <a:rPr lang="lv-LV" dirty="0" smtClean="0">
                <a:latin typeface="PF Square Sans Pro Medium" pitchFamily="34"/>
              </a:rPr>
              <a:t>11)</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lvl="0" indent="0">
              <a:lnSpc>
                <a:spcPct val="93000"/>
              </a:lnSpc>
              <a:spcAft>
                <a:spcPts val="1200"/>
              </a:spcAft>
            </a:pPr>
            <a:r>
              <a:rPr lang="lv-LV" sz="2500" b="1" dirty="0">
                <a:latin typeface="PF Square Sans Pro" pitchFamily="34"/>
              </a:rPr>
              <a:t>Nodokļa deklarācijas par taksācijas periodu, kurā maksāšanas līdzeklis ir lats, labojumi/precizējumi</a:t>
            </a:r>
          </a:p>
          <a:p>
            <a:pPr marL="354013" lvl="0" indent="0">
              <a:lnSpc>
                <a:spcPct val="93000"/>
              </a:lnSpc>
              <a:spcAft>
                <a:spcPts val="1200"/>
              </a:spcAft>
            </a:pPr>
            <a:r>
              <a:rPr lang="lv-LV" sz="2500" dirty="0">
                <a:latin typeface="PF Square Sans Pro" pitchFamily="34"/>
              </a:rPr>
              <a:t>Nodokļa maksātājs 25 mēnešus (termiņš, kurā ir tiesības precizēt nodokļa deklarāciju, ir 3 gadi  jeb 36 mēneši) pēc deklarācijas iesniegšanas pats konstatē, ka iesniegtajā deklarācijā ir kļūdaini aizpildīta viena rinda.</a:t>
            </a:r>
          </a:p>
          <a:p>
            <a:pPr marL="354013" lvl="0" indent="0">
              <a:lnSpc>
                <a:spcPct val="93000"/>
              </a:lnSpc>
              <a:spcAft>
                <a:spcPts val="1200"/>
              </a:spcAft>
            </a:pPr>
            <a:r>
              <a:rPr lang="lv-LV" sz="2500" dirty="0">
                <a:latin typeface="PF Square Sans Pro" pitchFamily="34"/>
              </a:rPr>
              <a:t>Labojumu deklarācijā izdara tajā valūtā, kura bija maksāšanas līdzeklis taksācijas periodā, par kuru iesniegta kļūdainā deklarācija, </a:t>
            </a:r>
            <a:r>
              <a:rPr lang="lv-LV" sz="2500" dirty="0" err="1">
                <a:latin typeface="PF Square Sans Pro" pitchFamily="34"/>
              </a:rPr>
              <a:t>t.i</a:t>
            </a:r>
            <a:r>
              <a:rPr lang="lv-LV" sz="2500" dirty="0">
                <a:latin typeface="PF Square Sans Pro" pitchFamily="34"/>
              </a:rPr>
              <a:t>., latos.</a:t>
            </a:r>
          </a:p>
          <a:p>
            <a:pPr marL="354013" lvl="0" indent="0">
              <a:lnSpc>
                <a:spcPct val="93000"/>
              </a:lnSpc>
              <a:spcAft>
                <a:spcPts val="0"/>
              </a:spcAft>
            </a:pPr>
            <a:r>
              <a:rPr lang="lv-LV" sz="2500" dirty="0">
                <a:latin typeface="PF Square Sans Pro" pitchFamily="34"/>
              </a:rPr>
              <a:t>Ja labojuma rezultātā nodokļa maksātājam ir jāveic </a:t>
            </a:r>
            <a:r>
              <a:rPr lang="lv-LV" sz="2500" u="sng" dirty="0">
                <a:latin typeface="PF Square Sans Pro" pitchFamily="34"/>
              </a:rPr>
              <a:t>maksājums</a:t>
            </a:r>
            <a:r>
              <a:rPr lang="lv-LV" sz="2500" dirty="0">
                <a:latin typeface="PF Square Sans Pro" pitchFamily="34"/>
              </a:rPr>
              <a:t> valsts budžetā, latos aprēķinātais piemaksājamais nodoklis tiek </a:t>
            </a:r>
            <a:r>
              <a:rPr lang="lv-LV" sz="2500" u="sng" dirty="0">
                <a:latin typeface="PF Square Sans Pro" pitchFamily="34"/>
              </a:rPr>
              <a:t>konvertēts pēc oficiālā pārejas kursa</a:t>
            </a:r>
            <a:r>
              <a:rPr lang="lv-LV" sz="2500" dirty="0">
                <a:latin typeface="PF Square Sans Pro" pitchFamily="34"/>
              </a:rPr>
              <a:t>.</a:t>
            </a:r>
          </a:p>
          <a:p>
            <a:pPr lvl="0">
              <a:lnSpc>
                <a:spcPct val="93000"/>
              </a:lnSpc>
              <a:spcAft>
                <a:spcPts val="0"/>
              </a:spcAft>
            </a:pPr>
            <a:endParaRPr lang="x-none" sz="2200">
              <a:latin typeface="PF Square Sans Pro" pitchFamily="34"/>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1445096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31528"/>
            <a:ext cx="10969920" cy="627864"/>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Vispārīgie noteikumi (</a:t>
            </a:r>
            <a:r>
              <a:rPr lang="lv-LV" dirty="0" smtClean="0">
                <a:latin typeface="PF Square Sans Pro Medium" pitchFamily="34"/>
              </a:rPr>
              <a:t>12)</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lvl="0" indent="0">
              <a:lnSpc>
                <a:spcPct val="93000"/>
              </a:lnSpc>
              <a:spcAft>
                <a:spcPts val="1200"/>
              </a:spcAft>
            </a:pPr>
            <a:endParaRPr lang="lv-LV" sz="2500" b="1" dirty="0" smtClean="0">
              <a:latin typeface="PF Square Sans Pro" pitchFamily="34"/>
            </a:endParaRPr>
          </a:p>
          <a:p>
            <a:pPr marL="0" lvl="0" indent="0">
              <a:lnSpc>
                <a:spcPct val="93000"/>
              </a:lnSpc>
              <a:spcAft>
                <a:spcPts val="1200"/>
              </a:spcAft>
            </a:pPr>
            <a:r>
              <a:rPr lang="lv-LV" sz="2500" b="1" dirty="0" smtClean="0">
                <a:latin typeface="PF Square Sans Pro" pitchFamily="34"/>
              </a:rPr>
              <a:t>Ziņojums </a:t>
            </a:r>
            <a:r>
              <a:rPr lang="lv-LV" sz="2500" b="1" dirty="0">
                <a:latin typeface="PF Square Sans Pro" pitchFamily="34"/>
              </a:rPr>
              <a:t>par valsts sociālās apdrošināšanas obligātajām iemaksām no darba ņēmēja darba ienākumiem, iedzīvotāju ienākuma nodokli un uzņēmējdarbības riska valsts nodevu pārskata mēnesī </a:t>
            </a:r>
            <a:r>
              <a:rPr lang="lv-LV" sz="2500" dirty="0">
                <a:latin typeface="PF Square Sans Pro" pitchFamily="34"/>
              </a:rPr>
              <a:t>(par VSAOI 1.pārskata periodu </a:t>
            </a:r>
            <a:r>
              <a:rPr lang="lv-LV" sz="2500" dirty="0" smtClean="0">
                <a:latin typeface="PF Square Sans Pro" pitchFamily="34"/>
              </a:rPr>
              <a:t>eiro </a:t>
            </a:r>
            <a:r>
              <a:rPr lang="lv-LV" sz="2500" dirty="0">
                <a:latin typeface="PF Square Sans Pro" pitchFamily="34"/>
              </a:rPr>
              <a:t>ieviešanas gadā =&gt; par 2014.gada janvāri):</a:t>
            </a:r>
          </a:p>
          <a:p>
            <a:pPr marL="354013" lvl="0" indent="0">
              <a:lnSpc>
                <a:spcPct val="93000"/>
              </a:lnSpc>
              <a:spcAft>
                <a:spcPts val="600"/>
              </a:spcAft>
            </a:pPr>
            <a:r>
              <a:rPr lang="lv-LV" sz="2500" dirty="0">
                <a:latin typeface="PF Square Sans Pro" pitchFamily="34"/>
              </a:rPr>
              <a:t>6. un 7.ailē, precizējot darba ienākumus un valsts sociālās apdrošināšanas iemaksas par 2013.gada decembri, minētās korekcijas aprēķina un norāda latos;</a:t>
            </a:r>
          </a:p>
          <a:p>
            <a:pPr marL="354013" lvl="0" indent="0">
              <a:lnSpc>
                <a:spcPct val="93000"/>
              </a:lnSpc>
              <a:spcAft>
                <a:spcPts val="600"/>
              </a:spcAft>
            </a:pPr>
            <a:r>
              <a:rPr lang="lv-LV" sz="2500" dirty="0">
                <a:latin typeface="PF Square Sans Pro" pitchFamily="34"/>
              </a:rPr>
              <a:t>8.ailē informāciju par ieturēto iedzīvotāju ienākuma nodokli norāda </a:t>
            </a:r>
            <a:r>
              <a:rPr lang="lv-LV" sz="2500" dirty="0" smtClean="0">
                <a:latin typeface="PF Square Sans Pro" pitchFamily="34"/>
              </a:rPr>
              <a:t>eiro</a:t>
            </a:r>
            <a:r>
              <a:rPr lang="lv-LV" sz="2500" dirty="0">
                <a:latin typeface="PF Square Sans Pro" pitchFamily="34"/>
              </a:rPr>
              <a:t>. </a:t>
            </a:r>
          </a:p>
          <a:p>
            <a:pPr marL="0" lvl="0" indent="0">
              <a:lnSpc>
                <a:spcPct val="93000"/>
              </a:lnSpc>
              <a:spcAft>
                <a:spcPts val="0"/>
              </a:spcAft>
            </a:pPr>
            <a:r>
              <a:rPr lang="lv-LV" sz="2500" dirty="0">
                <a:latin typeface="PF Square Sans Pro" pitchFamily="34"/>
              </a:rPr>
              <a:t>To noteiks grozījumi MK 07.09.2010. noteikumos Nr.827 «Noteikumi par valsts sociālās apdrošināšanas obligāto iemaksu veicēju reģistrāciju un ziņojumiem par valsts sociālās apdrošināšanas obligātajām iemaksām un iedzīvotāju ienākuma nodokli».</a:t>
            </a:r>
          </a:p>
          <a:p>
            <a:pPr lvl="0">
              <a:lnSpc>
                <a:spcPct val="93000"/>
              </a:lnSpc>
              <a:spcAft>
                <a:spcPts val="0"/>
              </a:spcAft>
            </a:pPr>
            <a:endParaRPr lang="x-none" sz="2200">
              <a:latin typeface="PF Square Sans Pro" pitchFamily="34"/>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1061215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Īpašie nosacījumi (1)</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lvl="0" indent="0">
              <a:lnSpc>
                <a:spcPct val="93000"/>
              </a:lnSpc>
              <a:spcAft>
                <a:spcPts val="0"/>
              </a:spcAft>
            </a:pPr>
            <a:r>
              <a:rPr lang="lv-LV" sz="2500" b="1" i="1" dirty="0">
                <a:latin typeface="PF Square Sans Pro" pitchFamily="34"/>
              </a:rPr>
              <a:t>Akcīzes nodokļa marķējumi uz cigarešu iepakojuma</a:t>
            </a:r>
          </a:p>
          <a:p>
            <a:pPr marL="361950" lvl="0" indent="0">
              <a:lnSpc>
                <a:spcPct val="93000"/>
              </a:lnSpc>
              <a:spcAft>
                <a:spcPts val="600"/>
              </a:spcAft>
            </a:pPr>
            <a:r>
              <a:rPr lang="lv-LV" sz="2500" dirty="0">
                <a:latin typeface="PF Square Sans Pro" pitchFamily="34"/>
              </a:rPr>
              <a:t>Cigaretes, kuras būs marķētas ar akcīzes nodokļa markām, uz kurām maksimālā mazumtirdzniecības cena būs norādīta latos:</a:t>
            </a:r>
          </a:p>
          <a:p>
            <a:pPr marL="722313" lvl="0" indent="0">
              <a:lnSpc>
                <a:spcPct val="93000"/>
              </a:lnSpc>
              <a:spcAft>
                <a:spcPts val="600"/>
              </a:spcAft>
            </a:pPr>
            <a:r>
              <a:rPr lang="lv-LV" sz="2500" dirty="0" smtClean="0">
                <a:latin typeface="PF Square Sans Pro" pitchFamily="34"/>
              </a:rPr>
              <a:t>Varēs </a:t>
            </a:r>
            <a:r>
              <a:rPr lang="lv-LV" sz="2500" dirty="0">
                <a:latin typeface="PF Square Sans Pro" pitchFamily="34"/>
              </a:rPr>
              <a:t>izlaist brīvam apgrozījumam vai nodot patēriņam, piegādājot vairumtirdzniecībai vai mazumtirdzniecībai, līdz latu perioda pēdējai dienai, </a:t>
            </a:r>
            <a:r>
              <a:rPr lang="lv-LV" sz="2500" dirty="0" err="1">
                <a:latin typeface="PF Square Sans Pro" pitchFamily="34"/>
              </a:rPr>
              <a:t>t.i</a:t>
            </a:r>
            <a:r>
              <a:rPr lang="lv-LV" sz="2500" dirty="0">
                <a:latin typeface="PF Square Sans Pro" pitchFamily="34"/>
              </a:rPr>
              <a:t>., līdz </a:t>
            </a:r>
            <a:r>
              <a:rPr lang="lv-LV" sz="2500" u="sng" dirty="0">
                <a:latin typeface="PF Square Sans Pro" pitchFamily="34"/>
              </a:rPr>
              <a:t>2013.gada 31.decembrim</a:t>
            </a:r>
            <a:r>
              <a:rPr lang="lv-LV" sz="2500" dirty="0">
                <a:latin typeface="PF Square Sans Pro" pitchFamily="34"/>
              </a:rPr>
              <a:t>; </a:t>
            </a:r>
          </a:p>
          <a:p>
            <a:pPr marL="722313" lvl="0" indent="0">
              <a:lnSpc>
                <a:spcPct val="93000"/>
              </a:lnSpc>
              <a:spcAft>
                <a:spcPts val="600"/>
              </a:spcAft>
            </a:pPr>
            <a:r>
              <a:rPr lang="lv-LV" sz="2500" dirty="0" smtClean="0">
                <a:latin typeface="PF Square Sans Pro" pitchFamily="34"/>
              </a:rPr>
              <a:t>Vairumtirdzniecības </a:t>
            </a:r>
            <a:r>
              <a:rPr lang="lv-LV" sz="2500" dirty="0">
                <a:latin typeface="PF Square Sans Pro" pitchFamily="34"/>
              </a:rPr>
              <a:t>vietās – varēs nodot </a:t>
            </a:r>
            <a:r>
              <a:rPr lang="lv-LV" sz="2500" u="sng" dirty="0">
                <a:latin typeface="PF Square Sans Pro" pitchFamily="34"/>
              </a:rPr>
              <a:t>mazumtirdzniecībai neierobežotu laika periodu;</a:t>
            </a:r>
          </a:p>
          <a:p>
            <a:pPr marL="722313" lvl="0" indent="0">
              <a:lnSpc>
                <a:spcPct val="93000"/>
              </a:lnSpc>
              <a:spcAft>
                <a:spcPts val="600"/>
              </a:spcAft>
            </a:pPr>
            <a:r>
              <a:rPr lang="lv-LV" sz="2500" dirty="0" smtClean="0">
                <a:latin typeface="PF Square Sans Pro" pitchFamily="34"/>
              </a:rPr>
              <a:t>Mazumtirdzniecības </a:t>
            </a:r>
            <a:r>
              <a:rPr lang="lv-LV" sz="2500" dirty="0">
                <a:latin typeface="PF Square Sans Pro" pitchFamily="34"/>
              </a:rPr>
              <a:t>vietās – varēs tirgot </a:t>
            </a:r>
            <a:r>
              <a:rPr lang="lv-LV" sz="2500" u="sng" dirty="0">
                <a:latin typeface="PF Square Sans Pro" pitchFamily="34"/>
              </a:rPr>
              <a:t>neierobežotu laika periodu</a:t>
            </a:r>
            <a:r>
              <a:rPr lang="lv-LV" sz="2500" dirty="0">
                <a:latin typeface="PF Square Sans Pro" pitchFamily="34"/>
              </a:rPr>
              <a:t>.</a:t>
            </a:r>
          </a:p>
          <a:p>
            <a:pPr marL="0" lvl="0" indent="0">
              <a:lnSpc>
                <a:spcPct val="93000"/>
              </a:lnSpc>
              <a:spcAft>
                <a:spcPts val="600"/>
              </a:spcAft>
            </a:pPr>
            <a:r>
              <a:rPr lang="lv-LV" sz="2500" dirty="0">
                <a:latin typeface="PF Square Sans Pro" pitchFamily="34"/>
              </a:rPr>
              <a:t>Šādām cigaretēm mazumtirdzniecības vietās cena </a:t>
            </a:r>
            <a:r>
              <a:rPr lang="lv-LV" sz="2500" dirty="0" smtClean="0">
                <a:latin typeface="PF Square Sans Pro" pitchFamily="34"/>
              </a:rPr>
              <a:t>eiro būs </a:t>
            </a:r>
            <a:r>
              <a:rPr lang="lv-LV" sz="2500" dirty="0">
                <a:latin typeface="PF Square Sans Pro" pitchFamily="34"/>
              </a:rPr>
              <a:t>norādāma cenrādī (to nevajadzēs norādīt atsevišķi uz katras cigarešu paciņas).</a:t>
            </a:r>
          </a:p>
          <a:p>
            <a:pPr lvl="0">
              <a:lnSpc>
                <a:spcPct val="93000"/>
              </a:lnSpc>
              <a:spcAft>
                <a:spcPts val="0"/>
              </a:spcAft>
            </a:pPr>
            <a:endParaRPr lang="x-none" sz="2200">
              <a:latin typeface="PF Square Sans Pro" pitchFamily="34"/>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507178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Īpašie nosacījumi (2)</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lvl="0" indent="0">
              <a:lnSpc>
                <a:spcPct val="93000"/>
              </a:lnSpc>
              <a:spcAft>
                <a:spcPts val="1200"/>
              </a:spcAft>
            </a:pPr>
            <a:r>
              <a:rPr lang="lv-LV" sz="2500" b="1" i="1" dirty="0">
                <a:latin typeface="PF Square Sans Pro" pitchFamily="34"/>
              </a:rPr>
              <a:t>Akcīzes nodokļa marķējumi uz cigarešu iepakojuma (turpinājums)</a:t>
            </a:r>
          </a:p>
          <a:p>
            <a:pPr marL="361950" lvl="0" indent="0">
              <a:lnSpc>
                <a:spcPct val="93000"/>
              </a:lnSpc>
              <a:spcAft>
                <a:spcPts val="1200"/>
              </a:spcAft>
            </a:pPr>
            <a:r>
              <a:rPr lang="lv-LV" sz="2500" dirty="0">
                <a:latin typeface="PF Square Sans Pro" pitchFamily="34"/>
              </a:rPr>
              <a:t>Akcīzes nodokļa markas, uz kurām maksimālā mazumtirdzniecības cena būs norādīta </a:t>
            </a:r>
            <a:r>
              <a:rPr lang="lv-LV" sz="2500" dirty="0" smtClean="0">
                <a:latin typeface="PF Square Sans Pro" pitchFamily="34"/>
              </a:rPr>
              <a:t>eiro</a:t>
            </a:r>
            <a:r>
              <a:rPr lang="lv-LV" sz="2500" dirty="0">
                <a:latin typeface="PF Square Sans Pro" pitchFamily="34"/>
              </a:rPr>
              <a:t>, var pasūtīt jau ar </a:t>
            </a:r>
            <a:r>
              <a:rPr lang="lv-LV" sz="2500" u="sng" dirty="0">
                <a:latin typeface="PF Square Sans Pro" pitchFamily="34"/>
              </a:rPr>
              <a:t>2013.gada 15.jūliju</a:t>
            </a:r>
            <a:r>
              <a:rPr lang="lv-LV" sz="2500" dirty="0">
                <a:latin typeface="PF Square Sans Pro" pitchFamily="34"/>
              </a:rPr>
              <a:t> un </a:t>
            </a:r>
            <a:r>
              <a:rPr lang="lv-LV" sz="2500" u="sng" dirty="0">
                <a:latin typeface="PF Square Sans Pro" pitchFamily="34"/>
              </a:rPr>
              <a:t>saņemt ar 2013.gada 12.augustu</a:t>
            </a:r>
            <a:r>
              <a:rPr lang="lv-LV" sz="2500" dirty="0">
                <a:latin typeface="PF Square Sans Pro" pitchFamily="34"/>
              </a:rPr>
              <a:t> (atbilstoši Ministru kabineta 07.04.2009. noteikumos Nr.320 „Kārtība, kādā alkoholiskos dzērienus un tabakas izstrādājumus marķē ar akcīzes nodokļa markām” noteiktajam)</a:t>
            </a:r>
          </a:p>
          <a:p>
            <a:pPr lvl="0">
              <a:lnSpc>
                <a:spcPct val="93000"/>
              </a:lnSpc>
              <a:spcAft>
                <a:spcPts val="0"/>
              </a:spcAft>
            </a:pPr>
            <a:endParaRPr lang="x-none" sz="2200">
              <a:latin typeface="PF Square Sans Pro" pitchFamily="34"/>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2212725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Īpašie nosacījumi (3)</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lvl="0" indent="0">
              <a:lnSpc>
                <a:spcPct val="93000"/>
              </a:lnSpc>
              <a:spcAft>
                <a:spcPts val="1200"/>
              </a:spcAft>
              <a:tabLst>
                <a:tab pos="45085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lv-LV" sz="2500" b="1" i="1" dirty="0">
                <a:latin typeface="PF Square Sans Pro" pitchFamily="34"/>
              </a:rPr>
              <a:t>Uzņēmumu ienākuma nodoklis</a:t>
            </a:r>
          </a:p>
          <a:p>
            <a:pPr marL="361950" lvl="0" indent="0">
              <a:lnSpc>
                <a:spcPct val="93000"/>
              </a:lnSpc>
              <a:spcAft>
                <a:spcPts val="1200"/>
              </a:spcAft>
            </a:pPr>
            <a:r>
              <a:rPr lang="lv-LV" sz="2500" dirty="0">
                <a:latin typeface="PF Square Sans Pro" pitchFamily="34"/>
              </a:rPr>
              <a:t>Uzņēmumu ienākuma nodokļa, ieskaitot  avansa maksājumus, maksājumi tiks noteikti </a:t>
            </a:r>
            <a:r>
              <a:rPr lang="lv-LV" sz="2500" u="sng" dirty="0">
                <a:latin typeface="PF Square Sans Pro" pitchFamily="34"/>
              </a:rPr>
              <a:t>veselos </a:t>
            </a:r>
            <a:r>
              <a:rPr lang="lv-LV" sz="2500" u="sng" dirty="0" smtClean="0">
                <a:latin typeface="PF Square Sans Pro" pitchFamily="34"/>
              </a:rPr>
              <a:t>eiro</a:t>
            </a:r>
            <a:r>
              <a:rPr lang="lv-LV" sz="2500" dirty="0">
                <a:latin typeface="PF Square Sans Pro" pitchFamily="34"/>
              </a:rPr>
              <a:t>.</a:t>
            </a:r>
          </a:p>
          <a:p>
            <a:pPr marL="361950" lvl="0" indent="0">
              <a:lnSpc>
                <a:spcPct val="93000"/>
              </a:lnSpc>
              <a:spcAft>
                <a:spcPts val="1200"/>
              </a:spcAft>
            </a:pPr>
            <a:r>
              <a:rPr lang="lv-LV" sz="2500" dirty="0">
                <a:latin typeface="PF Square Sans Pro" pitchFamily="34"/>
              </a:rPr>
              <a:t>Ja uzņēmuma ienākuma nodokļa maksātāja taksācijas periods ir sācies pirms </a:t>
            </a:r>
            <a:r>
              <a:rPr lang="lv-LV" sz="2500" dirty="0" smtClean="0">
                <a:latin typeface="PF Square Sans Pro" pitchFamily="34"/>
              </a:rPr>
              <a:t>eiro </a:t>
            </a:r>
            <a:r>
              <a:rPr lang="lv-LV" sz="2500" dirty="0">
                <a:latin typeface="PF Square Sans Pro" pitchFamily="34"/>
              </a:rPr>
              <a:t>ieviešanas dienas un turpinās pēc pārejas uz </a:t>
            </a:r>
            <a:r>
              <a:rPr lang="lv-LV" sz="2500" dirty="0" smtClean="0">
                <a:latin typeface="PF Square Sans Pro" pitchFamily="34"/>
              </a:rPr>
              <a:t>eiro</a:t>
            </a:r>
            <a:r>
              <a:rPr lang="lv-LV" sz="2500" dirty="0">
                <a:latin typeface="PF Square Sans Pro" pitchFamily="34"/>
              </a:rPr>
              <a:t>, sākot ar </a:t>
            </a:r>
            <a:r>
              <a:rPr lang="lv-LV" sz="2500" dirty="0" smtClean="0">
                <a:latin typeface="PF Square Sans Pro" pitchFamily="34"/>
              </a:rPr>
              <a:t>eiro </a:t>
            </a:r>
            <a:r>
              <a:rPr lang="lv-LV" sz="2500" dirty="0">
                <a:latin typeface="PF Square Sans Pro" pitchFamily="34"/>
              </a:rPr>
              <a:t>ieviešanas dienu, maksājamais uzņēmumu ienākuma nodokļa avansa apmērs nosakāms, konvertējot iepriekš latos veiktos avansa maksājumus </a:t>
            </a:r>
            <a:r>
              <a:rPr lang="lv-LV" sz="2500" u="sng" dirty="0">
                <a:latin typeface="PF Square Sans Pro" pitchFamily="34"/>
              </a:rPr>
              <a:t>pēc oficiālā pārejas kursa</a:t>
            </a:r>
            <a:r>
              <a:rPr lang="lv-LV" sz="2500" dirty="0">
                <a:latin typeface="PF Square Sans Pro" pitchFamily="34"/>
              </a:rPr>
              <a:t>.</a:t>
            </a:r>
          </a:p>
          <a:p>
            <a:pPr lvl="0">
              <a:lnSpc>
                <a:spcPct val="93000"/>
              </a:lnSpc>
              <a:spcAft>
                <a:spcPts val="0"/>
              </a:spcAft>
            </a:pPr>
            <a:endParaRPr lang="x-none" sz="2200">
              <a:latin typeface="PF Square Sans Pro" pitchFamily="34"/>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1605272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Īpašie nosacījumi (4)</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lvl="0" indent="0">
              <a:lnSpc>
                <a:spcPct val="93000"/>
              </a:lnSpc>
              <a:spcAft>
                <a:spcPts val="0"/>
              </a:spcAft>
            </a:pPr>
            <a:r>
              <a:rPr lang="lv-LV" sz="2500" b="1" i="1" dirty="0">
                <a:latin typeface="PF Square Sans Pro" pitchFamily="34"/>
              </a:rPr>
              <a:t>Iedzīvotāju ienākuma nodokļa aprēķināšana</a:t>
            </a:r>
          </a:p>
          <a:p>
            <a:pPr marL="361950" lvl="0" indent="0" algn="just">
              <a:lnSpc>
                <a:spcPct val="93000"/>
              </a:lnSpc>
              <a:spcAft>
                <a:spcPts val="0"/>
              </a:spcAft>
            </a:pPr>
            <a:r>
              <a:rPr lang="lv-LV" sz="2500" dirty="0">
                <a:latin typeface="PF Square Sans Pro" pitchFamily="34"/>
              </a:rPr>
              <a:t>Iedzīvotāju ienākuma nodokļa maksātājs, kam nav pienākuma kārtot grāmatvedību un kas taksācijas periodos pirms </a:t>
            </a:r>
            <a:r>
              <a:rPr lang="lv-LV" sz="2500" dirty="0" smtClean="0">
                <a:latin typeface="PF Square Sans Pro" pitchFamily="34"/>
              </a:rPr>
              <a:t>eiro </a:t>
            </a:r>
            <a:r>
              <a:rPr lang="lv-LV" sz="2500" dirty="0">
                <a:latin typeface="PF Square Sans Pro" pitchFamily="34"/>
              </a:rPr>
              <a:t>ieviešanas dienas vai lata un </a:t>
            </a:r>
            <a:r>
              <a:rPr lang="lv-LV" sz="2500" dirty="0" smtClean="0">
                <a:latin typeface="PF Square Sans Pro" pitchFamily="34"/>
              </a:rPr>
              <a:t>eiro </a:t>
            </a:r>
            <a:r>
              <a:rPr lang="lv-LV" sz="2500" dirty="0">
                <a:latin typeface="PF Square Sans Pro" pitchFamily="34"/>
              </a:rPr>
              <a:t>vienlaicīgas apgrozības periodā ir ieguvis nekustamo īpašumu vai citus aktīvus, vai saistības, kuru vērtība izteikta latos, periodā, sākot ar </a:t>
            </a:r>
            <a:r>
              <a:rPr lang="lv-LV" sz="2500" dirty="0" smtClean="0">
                <a:latin typeface="PF Square Sans Pro" pitchFamily="34"/>
              </a:rPr>
              <a:t>eiro </a:t>
            </a:r>
            <a:r>
              <a:rPr lang="lv-LV" sz="2500" dirty="0">
                <a:latin typeface="PF Square Sans Pro" pitchFamily="34"/>
              </a:rPr>
              <a:t>ieviešanas dienu, ar iedzīvotāju ienākuma nodokli apliekamo ienākumu no šādu aktīvu vai saistību atsavināšanas </a:t>
            </a:r>
            <a:r>
              <a:rPr lang="lv-LV" sz="2500" u="sng" dirty="0">
                <a:latin typeface="PF Square Sans Pro" pitchFamily="34"/>
              </a:rPr>
              <a:t>nosaka</a:t>
            </a:r>
            <a:r>
              <a:rPr lang="lv-LV" sz="2500" dirty="0">
                <a:latin typeface="PF Square Sans Pro" pitchFamily="34"/>
              </a:rPr>
              <a:t>, minētā nekustamā īpašuma vai citu aktīvu </a:t>
            </a:r>
            <a:r>
              <a:rPr lang="lv-LV" sz="2500" u="sng" dirty="0">
                <a:latin typeface="PF Square Sans Pro" pitchFamily="34"/>
              </a:rPr>
              <a:t>iegūšanas vērtību vai saistību vērtību konvertējot pēc oficiālā pārejas kursa</a:t>
            </a:r>
            <a:r>
              <a:rPr lang="lv-LV" sz="2500" dirty="0">
                <a:latin typeface="PF Square Sans Pro" pitchFamily="34"/>
              </a:rPr>
              <a:t>. </a:t>
            </a:r>
          </a:p>
          <a:p>
            <a:pPr lvl="0">
              <a:lnSpc>
                <a:spcPct val="93000"/>
              </a:lnSpc>
              <a:spcAft>
                <a:spcPts val="0"/>
              </a:spcAft>
            </a:pPr>
            <a:endParaRPr lang="x-none" sz="2200">
              <a:latin typeface="PF Square Sans Pro" pitchFamily="34"/>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2110502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Īpašie nosacījumi (5)</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lvl="0" indent="0">
              <a:lnSpc>
                <a:spcPct val="93000"/>
              </a:lnSpc>
              <a:spcAft>
                <a:spcPts val="1200"/>
              </a:spcAft>
            </a:pPr>
            <a:r>
              <a:rPr lang="lv-LV" sz="2200" b="1" i="1" dirty="0">
                <a:latin typeface="PF Square Sans Pro" pitchFamily="34"/>
              </a:rPr>
              <a:t>Iedzīvotāju ienākuma nodokļa aprēķināšana (turpinājums)</a:t>
            </a:r>
          </a:p>
          <a:p>
            <a:pPr marL="361950" lvl="0" indent="0">
              <a:lnSpc>
                <a:spcPct val="93000"/>
              </a:lnSpc>
              <a:spcAft>
                <a:spcPts val="1200"/>
              </a:spcAft>
            </a:pPr>
            <a:r>
              <a:rPr lang="lv-LV" sz="2000" dirty="0">
                <a:latin typeface="PF Square Sans Pro" pitchFamily="34"/>
              </a:rPr>
              <a:t>Ja latu apgrozības periodā kapitāla aktīvs vai saistības ir iegūtas citā valūtā, nevis latos, tad izdevumi, </a:t>
            </a:r>
            <a:r>
              <a:rPr lang="lv-LV" sz="2000" u="sng" dirty="0">
                <a:latin typeface="PF Square Sans Pro" pitchFamily="34"/>
              </a:rPr>
              <a:t>kas saistīti ar šāda kapitāla aktīva iegādi, vispirms ir jānosaka Latvijas Republikas naudas vienībās pēc Latvijas Bankas noteiktā oficiālā maiņas kursa darījuma veikšanas dienā (latos</a:t>
            </a:r>
            <a:r>
              <a:rPr lang="lv-LV" sz="2000" u="sng" dirty="0" smtClean="0">
                <a:latin typeface="PF Square Sans Pro" pitchFamily="34"/>
              </a:rPr>
              <a:t>)</a:t>
            </a:r>
            <a:r>
              <a:rPr lang="lv-LV" sz="2000" dirty="0" smtClean="0">
                <a:latin typeface="PF Square Sans Pro" pitchFamily="34"/>
              </a:rPr>
              <a:t>.</a:t>
            </a:r>
            <a:endParaRPr lang="lv-LV" sz="2000" dirty="0">
              <a:latin typeface="PF Square Sans Pro" pitchFamily="34"/>
            </a:endParaRPr>
          </a:p>
          <a:p>
            <a:pPr marL="361950" lvl="0" indent="0">
              <a:lnSpc>
                <a:spcPct val="93000"/>
              </a:lnSpc>
              <a:spcAft>
                <a:spcPts val="1200"/>
              </a:spcAft>
            </a:pPr>
            <a:r>
              <a:rPr lang="lv-LV" sz="2000" dirty="0">
                <a:latin typeface="PF Square Sans Pro" pitchFamily="34"/>
              </a:rPr>
              <a:t>Ja attiecīgais kapitāla aktīvs tiek atsavināts pēc eiro ieviešanas, šī kapitāla aktīva, kas iegādāta citā valūtā, piemēram, ASV dolāros,  vērtība, kas pārrēķināta latos pēc Latvijas Bankas noteiktā maiņas kursa darījuma veikšanas brīdī, būs jāpārrēķina </a:t>
            </a:r>
            <a:r>
              <a:rPr lang="lv-LV" sz="2000" dirty="0" smtClean="0">
                <a:latin typeface="PF Square Sans Pro" pitchFamily="34"/>
              </a:rPr>
              <a:t>eiro </a:t>
            </a:r>
            <a:r>
              <a:rPr lang="lv-LV" sz="2000" dirty="0">
                <a:latin typeface="PF Square Sans Pro" pitchFamily="34"/>
              </a:rPr>
              <a:t>pēc oficiālā pārejas kursa.</a:t>
            </a:r>
          </a:p>
          <a:p>
            <a:pPr marL="0" lvl="0" indent="0">
              <a:lnSpc>
                <a:spcPct val="93000"/>
              </a:lnSpc>
              <a:spcAft>
                <a:spcPts val="1200"/>
              </a:spcAft>
            </a:pPr>
            <a:r>
              <a:rPr lang="lv-LV" sz="2000" i="1" dirty="0" smtClean="0">
                <a:latin typeface="PF Square Sans Pro" pitchFamily="34"/>
              </a:rPr>
              <a:t>Informācija </a:t>
            </a:r>
            <a:r>
              <a:rPr lang="lv-LV" sz="2000" i="1" dirty="0">
                <a:latin typeface="PF Square Sans Pro" pitchFamily="34"/>
              </a:rPr>
              <a:t>ir pieejama Latvijas Bankas mājas lapā adresē:</a:t>
            </a:r>
          </a:p>
          <a:p>
            <a:pPr marL="361950" lvl="0" indent="0">
              <a:lnSpc>
                <a:spcPct val="93000"/>
              </a:lnSpc>
              <a:spcAft>
                <a:spcPts val="1200"/>
              </a:spcAft>
            </a:pPr>
            <a:r>
              <a:rPr lang="lv-LV" sz="2000" dirty="0">
                <a:latin typeface="PF Square Sans Pro" pitchFamily="34"/>
              </a:rPr>
              <a:t>http://www.bank.lv/monetara-politika/valutas-kursa-politika/valutas-kursi/latvijas-bankas-noteikto-valutu-kursu-parskats </a:t>
            </a:r>
          </a:p>
          <a:p>
            <a:pPr lvl="0">
              <a:lnSpc>
                <a:spcPct val="93000"/>
              </a:lnSpc>
              <a:spcAft>
                <a:spcPts val="0"/>
              </a:spcAft>
            </a:pPr>
            <a:endParaRPr lang="x-none" sz="2000">
              <a:latin typeface="PF Square Sans Pro" pitchFamily="34"/>
            </a:endParaRPr>
          </a:p>
          <a:p>
            <a:pPr lvl="0">
              <a:lnSpc>
                <a:spcPct val="93000"/>
              </a:lnSpc>
              <a:spcAft>
                <a:spcPts val="0"/>
              </a:spcAft>
            </a:pPr>
            <a:endParaRPr lang="x-none" sz="2200">
              <a:latin typeface="Arial" pitchFamily="18"/>
            </a:endParaRPr>
          </a:p>
        </p:txBody>
      </p:sp>
    </p:spTree>
    <p:extLst>
      <p:ext uri="{BB962C8B-B14F-4D97-AF65-F5344CB8AC3E}">
        <p14:creationId xmlns:p14="http://schemas.microsoft.com/office/powerpoint/2010/main" val="334161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360" y="0"/>
            <a:ext cx="12189239" cy="6856199"/>
          </a:xfrm>
          <a:prstGeom prst="rect">
            <a:avLst/>
          </a:prstGeom>
          <a:noFill/>
          <a:ln>
            <a:noFill/>
          </a:ln>
        </p:spPr>
      </p:pic>
      <p:sp>
        <p:nvSpPr>
          <p:cNvPr id="3" name="Title 2"/>
          <p:cNvSpPr txBox="1">
            <a:spLocks noGrp="1"/>
          </p:cNvSpPr>
          <p:nvPr>
            <p:ph type="title" idx="4294967295"/>
          </p:nvPr>
        </p:nvSpPr>
        <p:spPr>
          <a:xfrm>
            <a:off x="4937760" y="2312568"/>
            <a:ext cx="7132320" cy="1641027"/>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sz="5400" b="1" dirty="0" smtClean="0">
                <a:latin typeface="PF Square Sans Pro Medium" pitchFamily="34"/>
              </a:rPr>
              <a:t>Prasības kases čekiem</a:t>
            </a:r>
            <a:endParaRPr lang="en-US" sz="5400" b="1" dirty="0">
              <a:latin typeface="PF Square Sans Pro Medium" pitchFamily="34"/>
            </a:endParaRPr>
          </a:p>
        </p:txBody>
      </p:sp>
    </p:spTree>
    <p:extLst>
      <p:ext uri="{BB962C8B-B14F-4D97-AF65-F5344CB8AC3E}">
        <p14:creationId xmlns:p14="http://schemas.microsoft.com/office/powerpoint/2010/main" val="25955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lv-LV" dirty="0">
                <a:solidFill>
                  <a:schemeClr val="tx1">
                    <a:lumMod val="75000"/>
                    <a:lumOff val="25000"/>
                  </a:schemeClr>
                </a:solidFill>
              </a:rPr>
              <a:t>Eiro ieviešanas regulējums</a:t>
            </a:r>
            <a:endParaRPr lang="en-US" dirty="0">
              <a:solidFill>
                <a:schemeClr val="tx1">
                  <a:lumMod val="75000"/>
                  <a:lumOff val="25000"/>
                </a:schemeClr>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812" y="1268760"/>
            <a:ext cx="7344816" cy="4445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9170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Kases aparātu pielāgošana</a:t>
            </a: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b="1" dirty="0" smtClean="0">
                <a:latin typeface="PF Square Sans Pro" pitchFamily="34"/>
              </a:rPr>
              <a:t>Eiro ieviešanas </a:t>
            </a:r>
            <a:r>
              <a:rPr lang="lv-LV" sz="2200" b="1" dirty="0">
                <a:latin typeface="PF Square Sans Pro" pitchFamily="34"/>
              </a:rPr>
              <a:t>kārtības likums – 13.panta otrā daļa</a:t>
            </a:r>
            <a:r>
              <a:rPr lang="lv-LV" sz="2200" b="1" dirty="0" smtClean="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b="1"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Ministru kabinets nosaka kārtību, kādā preču un pakalpojumu cenu paralēlās atspoguļošanas periodā </a:t>
            </a:r>
            <a:r>
              <a:rPr lang="lv-LV" sz="2200" u="sng" dirty="0">
                <a:latin typeface="PF Square Sans Pro" pitchFamily="34"/>
              </a:rPr>
              <a:t>01.10.2013.-30.06.2014. patērētājam – fiziskajai personai</a:t>
            </a:r>
            <a:r>
              <a:rPr lang="lv-LV" sz="2200" dirty="0">
                <a:latin typeface="PF Square Sans Pro" pitchFamily="34"/>
              </a:rPr>
              <a:t> izsniegtajos norēķina dokumentos, kas apliecina par darījumu saņemto samaksu – kases čekos un numurētās un VID reģistrētās kvītīs </a:t>
            </a:r>
            <a:r>
              <a:rPr lang="lv-LV" sz="2200" u="sng" dirty="0">
                <a:latin typeface="PF Square Sans Pro" pitchFamily="34"/>
              </a:rPr>
              <a:t>darījuma kopsummu norāda latos un </a:t>
            </a:r>
            <a:r>
              <a:rPr lang="lv-LV" sz="2200" u="sng" dirty="0" smtClean="0">
                <a:latin typeface="PF Square Sans Pro" pitchFamily="34"/>
              </a:rPr>
              <a:t>eiro</a:t>
            </a:r>
            <a:r>
              <a:rPr lang="lv-LV" sz="2200" dirty="0" smtClean="0">
                <a:latin typeface="PF Square Sans Pro" pitchFamily="34"/>
              </a:rPr>
              <a:t>.</a:t>
            </a:r>
            <a:endParaRPr lang="lv-LV" sz="2200" u="sng"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b="1"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p:txBody>
      </p:sp>
    </p:spTree>
    <p:extLst>
      <p:ext uri="{BB962C8B-B14F-4D97-AF65-F5344CB8AC3E}">
        <p14:creationId xmlns:p14="http://schemas.microsoft.com/office/powerpoint/2010/main" val="4007766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Kases aparātu pielāgošana</a:t>
            </a: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b="1" i="1" dirty="0">
                <a:latin typeface="PF Square Sans Pro" pitchFamily="34"/>
              </a:rPr>
              <a:t>Normatīvie akti un </a:t>
            </a:r>
            <a:r>
              <a:rPr lang="lv-LV" sz="2200" b="1" i="1" dirty="0" smtClean="0">
                <a:latin typeface="PF Square Sans Pro" pitchFamily="34"/>
              </a:rPr>
              <a:t>vadlīnijas</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b="1" i="1"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Eiro ieviešanas </a:t>
            </a:r>
            <a:r>
              <a:rPr lang="lv-LV" sz="2200" dirty="0">
                <a:latin typeface="PF Square Sans Pro" pitchFamily="34"/>
              </a:rPr>
              <a:t>kārtības likums – 13.panta otrā </a:t>
            </a:r>
            <a:r>
              <a:rPr lang="lv-LV" sz="2200" dirty="0" smtClean="0">
                <a:latin typeface="PF Square Sans Pro" pitchFamily="34"/>
              </a:rPr>
              <a:t>daļa</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MK </a:t>
            </a:r>
            <a:r>
              <a:rPr lang="lv-LV" sz="2200" dirty="0">
                <a:latin typeface="PF Square Sans Pro" pitchFamily="34"/>
              </a:rPr>
              <a:t>06.08.2013. noteikumi Nr.483 «Grozījumi MK 02.05.2007. noteikumos Nr.282 «Nodokļu un citu maksājumu reģistrēšanas elektronisko ierīču un iekārtu lietošanas kārtība</a:t>
            </a:r>
            <a:r>
              <a:rPr lang="lv-LV" sz="2200" dirty="0" smtClean="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Vadlīnijas par darbu ar kases aparātiem un kases sistēmām cenu paralēlās atspoguļošanas un latu un </a:t>
            </a:r>
            <a:r>
              <a:rPr lang="lv-LV" sz="2200" dirty="0" smtClean="0">
                <a:latin typeface="PF Square Sans Pro" pitchFamily="34"/>
              </a:rPr>
              <a:t>eiro vienlaicīgas </a:t>
            </a:r>
            <a:r>
              <a:rPr lang="lv-LV" sz="2200" dirty="0">
                <a:latin typeface="PF Square Sans Pro" pitchFamily="34"/>
              </a:rPr>
              <a:t>apgrozības </a:t>
            </a:r>
            <a:r>
              <a:rPr lang="lv-LV" sz="2200" dirty="0" smtClean="0">
                <a:latin typeface="PF Square Sans Pro" pitchFamily="34"/>
              </a:rPr>
              <a:t>periodā.</a:t>
            </a: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p:txBody>
      </p:sp>
    </p:spTree>
    <p:extLst>
      <p:ext uri="{BB962C8B-B14F-4D97-AF65-F5344CB8AC3E}">
        <p14:creationId xmlns:p14="http://schemas.microsoft.com/office/powerpoint/2010/main" val="1128416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Kases aparātu </a:t>
            </a:r>
            <a:r>
              <a:rPr lang="lv-LV" dirty="0" smtClean="0">
                <a:latin typeface="PF Square Sans Pro Medium" pitchFamily="34"/>
              </a:rPr>
              <a:t>pielāgošana</a:t>
            </a:r>
            <a:endParaRPr lang="lv-LV" dirty="0">
              <a:latin typeface="PF Square Sans Pro Medium" pitchFamily="34"/>
            </a:endParaRPr>
          </a:p>
        </p:txBody>
      </p:sp>
      <p:sp>
        <p:nvSpPr>
          <p:cNvPr id="3" name="Subtitle 2"/>
          <p:cNvSpPr txBox="1">
            <a:spLocks noGrp="1"/>
          </p:cNvSpPr>
          <p:nvPr>
            <p:ph type="subTitle" idx="4294967295"/>
          </p:nvPr>
        </p:nvSpPr>
        <p:spPr>
          <a:xfrm>
            <a:off x="609480" y="1484784"/>
            <a:ext cx="10969920" cy="4139495"/>
          </a:xfrm>
        </p:spPr>
        <p:txBody>
          <a:bodyPr anchor="t"/>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gn="ctr">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Kases čekā uzrādāmā informācija</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p:txBody>
      </p:sp>
      <p:pic>
        <p:nvPicPr>
          <p:cNvPr id="6" name="Picture 5"/>
          <p:cNvPicPr/>
          <p:nvPr/>
        </p:nvPicPr>
        <p:blipFill rotWithShape="1">
          <a:blip r:embed="rId3" cstate="print"/>
          <a:srcRect l="17535" t="20001" r="13021" b="29721"/>
          <a:stretch/>
        </p:blipFill>
        <p:spPr bwMode="auto">
          <a:xfrm>
            <a:off x="2205980" y="1988840"/>
            <a:ext cx="7845318" cy="38524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00373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Kases aparātu pielāgošana</a:t>
            </a: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b="1" i="1" dirty="0">
                <a:latin typeface="PF Square Sans Pro" pitchFamily="34"/>
              </a:rPr>
              <a:t>Būtiski</a:t>
            </a:r>
            <a:r>
              <a:rPr lang="lv-LV" sz="2200" b="1" i="1" dirty="0" smtClean="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b="1" i="1"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Eiro ieviešanas </a:t>
            </a:r>
            <a:r>
              <a:rPr lang="lv-LV" sz="2200" dirty="0">
                <a:latin typeface="PF Square Sans Pro" pitchFamily="34"/>
              </a:rPr>
              <a:t>kārtības likuma 13.panta otrajā daļā noteiktas </a:t>
            </a:r>
            <a:r>
              <a:rPr lang="lv-LV" sz="2200" u="sng" dirty="0">
                <a:latin typeface="PF Square Sans Pro" pitchFamily="34"/>
              </a:rPr>
              <a:t>minimālās prasības</a:t>
            </a:r>
            <a:r>
              <a:rPr lang="lv-LV" sz="2200" dirty="0">
                <a:latin typeface="PF Square Sans Pro" pitchFamily="34"/>
              </a:rPr>
              <a:t> attiecībā uz kases čekos uzrādāmo informāciju cenu paralēlās atspoguļošanas periodā. </a:t>
            </a:r>
            <a:endParaRPr lang="lv-LV" sz="2200"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Kases </a:t>
            </a:r>
            <a:r>
              <a:rPr lang="lv-LV" sz="2200" dirty="0">
                <a:latin typeface="PF Square Sans Pro" pitchFamily="34"/>
              </a:rPr>
              <a:t>aparātu lietotājiem </a:t>
            </a:r>
            <a:r>
              <a:rPr lang="lv-LV" sz="2200" u="sng" dirty="0">
                <a:latin typeface="PF Square Sans Pro" pitchFamily="34"/>
              </a:rPr>
              <a:t>ir tiesības</a:t>
            </a:r>
            <a:r>
              <a:rPr lang="lv-LV" sz="2200" dirty="0">
                <a:latin typeface="PF Square Sans Pro" pitchFamily="34"/>
              </a:rPr>
              <a:t> cenu paralēlās atspoguļošanas periodā kases čekā arī </a:t>
            </a:r>
            <a:r>
              <a:rPr lang="lv-LV" sz="2200" u="sng" dirty="0">
                <a:latin typeface="PF Square Sans Pro" pitchFamily="34"/>
              </a:rPr>
              <a:t>preču un pakalpojumu</a:t>
            </a:r>
            <a:r>
              <a:rPr lang="lv-LV" sz="2200" dirty="0">
                <a:latin typeface="PF Square Sans Pro" pitchFamily="34"/>
              </a:rPr>
              <a:t> cenas norādīt latos un </a:t>
            </a:r>
            <a:r>
              <a:rPr lang="lv-LV" sz="2200" dirty="0" smtClean="0">
                <a:latin typeface="PF Square Sans Pro" pitchFamily="34"/>
              </a:rPr>
              <a:t>eiro</a:t>
            </a:r>
            <a:r>
              <a:rPr lang="lv-LV" sz="2200" dirty="0">
                <a:latin typeface="PF Square Sans Pro" pitchFamily="34"/>
              </a:rPr>
              <a:t>, kā arī </a:t>
            </a:r>
            <a:r>
              <a:rPr lang="lv-LV" sz="2200" u="sng" dirty="0">
                <a:latin typeface="PF Square Sans Pro" pitchFamily="34"/>
              </a:rPr>
              <a:t>var</a:t>
            </a:r>
            <a:r>
              <a:rPr lang="lv-LV" sz="2200" dirty="0">
                <a:latin typeface="PF Square Sans Pro" pitchFamily="34"/>
              </a:rPr>
              <a:t> uzrādīt Padomes noteikto maiņas kursu latu nomaiņai pret </a:t>
            </a:r>
            <a:r>
              <a:rPr lang="lv-LV" sz="2200" dirty="0" smtClean="0">
                <a:latin typeface="PF Square Sans Pro" pitchFamily="34"/>
              </a:rPr>
              <a:t>eiro</a:t>
            </a:r>
            <a:r>
              <a:rPr lang="lv-LV" sz="2200" dirty="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p:txBody>
      </p:sp>
    </p:spTree>
    <p:extLst>
      <p:ext uri="{BB962C8B-B14F-4D97-AF65-F5344CB8AC3E}">
        <p14:creationId xmlns:p14="http://schemas.microsoft.com/office/powerpoint/2010/main" val="2113178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Kases aparātu pielāgošana</a:t>
            </a: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b="1" dirty="0">
                <a:latin typeface="PF Square Sans Pro" pitchFamily="34"/>
              </a:rPr>
              <a:t>Informācija X pārskatā cenu paralēlās atspoguļošanas un latu un </a:t>
            </a:r>
            <a:r>
              <a:rPr lang="lv-LV" sz="2200" b="1" dirty="0" smtClean="0">
                <a:latin typeface="PF Square Sans Pro" pitchFamily="34"/>
              </a:rPr>
              <a:t>eiro </a:t>
            </a:r>
            <a:r>
              <a:rPr lang="lv-LV" sz="2200" b="1" dirty="0">
                <a:latin typeface="PF Square Sans Pro" pitchFamily="34"/>
              </a:rPr>
              <a:t>vienlaicīgas apgrozības periodā</a:t>
            </a:r>
            <a:r>
              <a:rPr lang="lv-LV" sz="2200" b="1" dirty="0" smtClean="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b="1"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Kases aparāta lietotājs nodrošina, ka reģistrēto darījumu kopsummas naudas izteiksmē, nodokļa summas norāda: </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 </a:t>
            </a:r>
            <a:r>
              <a:rPr lang="lv-LV" sz="2200" u="sng" dirty="0">
                <a:latin typeface="PF Square Sans Pro" pitchFamily="34"/>
              </a:rPr>
              <a:t>līdz 2013.gada 31.decembrim</a:t>
            </a:r>
            <a:r>
              <a:rPr lang="lv-LV" sz="2200" dirty="0">
                <a:latin typeface="PF Square Sans Pro" pitchFamily="34"/>
              </a:rPr>
              <a:t> – latos;</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 </a:t>
            </a:r>
            <a:r>
              <a:rPr lang="lv-LV" sz="2200" u="sng" dirty="0">
                <a:latin typeface="PF Square Sans Pro" pitchFamily="34"/>
              </a:rPr>
              <a:t>no 2014.gada 1.janvāra</a:t>
            </a:r>
            <a:r>
              <a:rPr lang="lv-LV" sz="2200" dirty="0">
                <a:latin typeface="PF Square Sans Pro" pitchFamily="34"/>
              </a:rPr>
              <a:t> – tikai </a:t>
            </a:r>
            <a:r>
              <a:rPr lang="lv-LV" sz="2200" dirty="0" smtClean="0">
                <a:latin typeface="PF Square Sans Pro" pitchFamily="34"/>
              </a:rPr>
              <a:t>eiro</a:t>
            </a:r>
            <a:r>
              <a:rPr lang="lv-LV" sz="2200" dirty="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 </a:t>
            </a:r>
            <a:r>
              <a:rPr lang="lv-LV" sz="2200" dirty="0" smtClean="0">
                <a:latin typeface="PF Square Sans Pro" pitchFamily="34"/>
              </a:rPr>
              <a:t>eiro </a:t>
            </a:r>
            <a:r>
              <a:rPr lang="lv-LV" sz="2200" dirty="0">
                <a:latin typeface="PF Square Sans Pro" pitchFamily="34"/>
              </a:rPr>
              <a:t>un latu vienlaicīgas apgrozības periodā </a:t>
            </a:r>
            <a:r>
              <a:rPr lang="lv-LV" sz="2200" u="sng" dirty="0">
                <a:latin typeface="PF Square Sans Pro" pitchFamily="34"/>
              </a:rPr>
              <a:t>01.01.2014.-14.01.2014</a:t>
            </a:r>
            <a:r>
              <a:rPr lang="lv-LV" sz="2200" dirty="0">
                <a:latin typeface="PF Square Sans Pro" pitchFamily="34"/>
              </a:rPr>
              <a:t>.  X pārskatā norādīto maiņas naudu, inkasēto naudu, skaidrās naudas atlikumu un nodokļu summas pārskata izdrukāšanas brīdī norāda </a:t>
            </a:r>
            <a:r>
              <a:rPr lang="lv-LV" sz="2200" dirty="0" smtClean="0">
                <a:latin typeface="PF Square Sans Pro" pitchFamily="34"/>
              </a:rPr>
              <a:t>eiro</a:t>
            </a:r>
            <a:r>
              <a:rPr lang="lv-LV" sz="2200" dirty="0">
                <a:latin typeface="PF Square Sans Pro" pitchFamily="34"/>
              </a:rPr>
              <a:t>, arī ja saņemti lati.</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p:txBody>
      </p:sp>
    </p:spTree>
    <p:extLst>
      <p:ext uri="{BB962C8B-B14F-4D97-AF65-F5344CB8AC3E}">
        <p14:creationId xmlns:p14="http://schemas.microsoft.com/office/powerpoint/2010/main" val="3329506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Kases aparātu pielāgošana</a:t>
            </a: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000" b="1"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000" b="1"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000" b="1" dirty="0" smtClean="0">
                <a:latin typeface="PF Square Sans Pro" pitchFamily="34"/>
              </a:rPr>
              <a:t>Informācija Z </a:t>
            </a:r>
            <a:r>
              <a:rPr lang="lv-LV" sz="2000" b="1" dirty="0">
                <a:latin typeface="PF Square Sans Pro" pitchFamily="34"/>
              </a:rPr>
              <a:t>pārskatā cenu paralēlās atspoguļošanas un latu un </a:t>
            </a:r>
            <a:r>
              <a:rPr lang="lv-LV" sz="2000" b="1" dirty="0" smtClean="0">
                <a:latin typeface="PF Square Sans Pro" pitchFamily="34"/>
              </a:rPr>
              <a:t>eiro </a:t>
            </a:r>
            <a:r>
              <a:rPr lang="lv-LV" sz="2000" b="1" dirty="0">
                <a:latin typeface="PF Square Sans Pro" pitchFamily="34"/>
              </a:rPr>
              <a:t>vienlaicīgas apgrozības periodā</a:t>
            </a:r>
            <a:r>
              <a:rPr lang="lv-LV" sz="2000" b="1" dirty="0" smtClean="0">
                <a:latin typeface="PF Square Sans Pro" pitchFamily="34"/>
              </a:rPr>
              <a:t>:</a:t>
            </a:r>
            <a:endParaRPr lang="lv-LV" sz="2200" b="1"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000" dirty="0">
                <a:latin typeface="PF Square Sans Pro" pitchFamily="34"/>
              </a:rPr>
              <a:t>Kases aparāta lietotājs nodrošina, ka</a:t>
            </a:r>
            <a:r>
              <a:rPr lang="lv-LV" sz="2000" dirty="0" smtClean="0">
                <a:latin typeface="PF Square Sans Pro" pitchFamily="34"/>
              </a:rPr>
              <a:t>:</a:t>
            </a:r>
            <a:endParaRPr lang="lv-LV" sz="20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000" u="sng" dirty="0">
                <a:latin typeface="PF Square Sans Pro" pitchFamily="34"/>
              </a:rPr>
              <a:t>līdz 2013.gada 31.decembrim</a:t>
            </a:r>
            <a:r>
              <a:rPr lang="lv-LV" sz="2000" dirty="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000" dirty="0">
                <a:latin typeface="PF Square Sans Pro" pitchFamily="34"/>
              </a:rPr>
              <a:t>        – nedzēšamajā elektroniskajā atmiņā tiek fiksēta darījumu kopsumma latos,</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000" dirty="0">
                <a:latin typeface="PF Square Sans Pro" pitchFamily="34"/>
              </a:rPr>
              <a:t>        – aprēķinātās un Z pārskatā uzrādītās nodokļu summas uzrāda latos</a:t>
            </a:r>
            <a:r>
              <a:rPr lang="lv-LV" sz="2000" dirty="0" smtClean="0">
                <a:latin typeface="PF Square Sans Pro" pitchFamily="34"/>
              </a:rPr>
              <a:t>.</a:t>
            </a:r>
            <a:endParaRPr lang="lv-LV" sz="20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000" u="sng" dirty="0">
                <a:latin typeface="PF Square Sans Pro" pitchFamily="34"/>
              </a:rPr>
              <a:t>2013.gada pēdējā darba dienā</a:t>
            </a:r>
            <a:r>
              <a:rPr lang="lv-LV" sz="2000" dirty="0">
                <a:latin typeface="PF Square Sans Pro" pitchFamily="34"/>
              </a:rPr>
              <a:t> – izdrukā Z pārskatu ar norādīto darījumu kopsummu latos</a:t>
            </a:r>
            <a:r>
              <a:rPr lang="lv-LV" sz="2000" dirty="0" smtClean="0">
                <a:latin typeface="PF Square Sans Pro" pitchFamily="34"/>
              </a:rPr>
              <a:t>,</a:t>
            </a:r>
            <a:endParaRPr lang="lv-LV" sz="20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000" u="sng" dirty="0">
                <a:latin typeface="PF Square Sans Pro" pitchFamily="34"/>
              </a:rPr>
              <a:t>no 2014.gada 1.janvāra</a:t>
            </a:r>
            <a:r>
              <a:rPr lang="lv-LV" sz="2000" dirty="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000" dirty="0">
                <a:latin typeface="PF Square Sans Pro" pitchFamily="34"/>
              </a:rPr>
              <a:t>        – nedzēšamajā elektroniskajā atmiņā tiek fiksēta darījumu kopsumma tikai </a:t>
            </a:r>
            <a:r>
              <a:rPr lang="lv-LV" sz="2000" dirty="0" smtClean="0">
                <a:latin typeface="PF Square Sans Pro" pitchFamily="34"/>
              </a:rPr>
              <a:t>eiro </a:t>
            </a:r>
            <a:r>
              <a:rPr lang="lv-LV" sz="2000" dirty="0">
                <a:latin typeface="PF Square Sans Pro" pitchFamily="34"/>
              </a:rPr>
              <a:t>(turpina summēt klāt iepriekšējai summai, kas bija Ls),</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000" dirty="0">
                <a:latin typeface="PF Square Sans Pro" pitchFamily="34"/>
              </a:rPr>
              <a:t>        – aprēķinātās un Z pārskatā uzrādītās nodokļu summas uzrāda tikai </a:t>
            </a:r>
            <a:r>
              <a:rPr lang="lv-LV" sz="2000" dirty="0" smtClean="0">
                <a:latin typeface="PF Square Sans Pro" pitchFamily="34"/>
              </a:rPr>
              <a:t>eiro</a:t>
            </a:r>
            <a:r>
              <a:rPr lang="lv-LV" sz="2000" dirty="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000" dirty="0">
                <a:latin typeface="PF Square Sans Pro" pitchFamily="34"/>
              </a:rPr>
              <a:t>        – </a:t>
            </a:r>
            <a:r>
              <a:rPr lang="lv-LV" sz="2000" dirty="0" smtClean="0">
                <a:latin typeface="PF Square Sans Pro" pitchFamily="34"/>
              </a:rPr>
              <a:t>eiro </a:t>
            </a:r>
            <a:r>
              <a:rPr lang="lv-LV" sz="2000" dirty="0">
                <a:latin typeface="PF Square Sans Pro" pitchFamily="34"/>
              </a:rPr>
              <a:t>un latu vienlaicīgas apgrozības periodā 01.01.2014.-14.01.2014. Z pārskatā norādīto maiņas naudu, inkasēto naudu, skaidrās naudas atlikumu un nodokļu summas pārskata izdrukāšanas brīdī norāda </a:t>
            </a:r>
            <a:r>
              <a:rPr lang="lv-LV" sz="2000" dirty="0" smtClean="0">
                <a:latin typeface="PF Square Sans Pro" pitchFamily="34"/>
              </a:rPr>
              <a:t>eiro</a:t>
            </a:r>
            <a:r>
              <a:rPr lang="lv-LV" sz="2000" dirty="0">
                <a:latin typeface="PF Square Sans Pro" pitchFamily="34"/>
              </a:rPr>
              <a:t>, arī ja saņemti lati.</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p:txBody>
      </p:sp>
    </p:spTree>
    <p:extLst>
      <p:ext uri="{BB962C8B-B14F-4D97-AF65-F5344CB8AC3E}">
        <p14:creationId xmlns:p14="http://schemas.microsoft.com/office/powerpoint/2010/main" val="3821406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Kases aparātu pielāgošana</a:t>
            </a: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b="1" dirty="0">
                <a:latin typeface="PF Square Sans Pro" pitchFamily="34"/>
              </a:rPr>
              <a:t>Kases aparāta žurnāla </a:t>
            </a:r>
            <a:r>
              <a:rPr lang="lv-LV" sz="2200" b="1" dirty="0" smtClean="0">
                <a:latin typeface="PF Square Sans Pro" pitchFamily="34"/>
              </a:rPr>
              <a:t>aizpildīšana</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Žurnāls aizpildāms, pamatojoties uz Z pārskata datiem. Cenu paralēlās atspoguļošanas periodā līdz 2013.gada 31.decembrim žurnāla aizpildīšana nemainās. </a:t>
            </a:r>
          </a:p>
          <a:p>
            <a:pPr marL="361260" lvl="0" indent="-34290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No 2014.gada 15.janvāra – žurnāls aizpildāms tikai </a:t>
            </a:r>
            <a:r>
              <a:rPr lang="lv-LV" sz="2200" dirty="0" err="1">
                <a:latin typeface="PF Square Sans Pro" pitchFamily="34"/>
              </a:rPr>
              <a:t>euro</a:t>
            </a:r>
            <a:r>
              <a:rPr lang="lv-LV" sz="2200" dirty="0">
                <a:latin typeface="PF Square Sans Pro" pitchFamily="34"/>
              </a:rPr>
              <a:t>.</a:t>
            </a:r>
          </a:p>
          <a:p>
            <a:pPr marL="361260" lvl="0" indent="-34290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Eiro </a:t>
            </a:r>
            <a:r>
              <a:rPr lang="lv-LV" sz="2200" dirty="0">
                <a:latin typeface="PF Square Sans Pro" pitchFamily="34"/>
              </a:rPr>
              <a:t>un latu vienlaicīgas apgrozības periodā 01.01.2014.-14.01.2014. žurnālu papildina ar aili vai labo neizmatotās ailes nosaukumu, lai varētu uzrādīt no kases aparāta izņemto (inkasēto) naudas summu žurnālā ‑ latus un </a:t>
            </a:r>
            <a:r>
              <a:rPr lang="lv-LV" sz="2200" dirty="0" smtClean="0">
                <a:latin typeface="PF Square Sans Pro" pitchFamily="34"/>
              </a:rPr>
              <a:t>eiro.</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i="1" dirty="0" smtClean="0">
                <a:latin typeface="PF Square Sans Pro" pitchFamily="34"/>
              </a:rPr>
              <a:t>! </a:t>
            </a:r>
            <a:r>
              <a:rPr lang="lv-LV" sz="2200" i="1" dirty="0">
                <a:latin typeface="PF Square Sans Pro" pitchFamily="34"/>
              </a:rPr>
              <a:t>žurnālu pēc nepieciešamības var papildināt arī ar citām ailēm</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p:txBody>
      </p:sp>
    </p:spTree>
    <p:extLst>
      <p:ext uri="{BB962C8B-B14F-4D97-AF65-F5344CB8AC3E}">
        <p14:creationId xmlns:p14="http://schemas.microsoft.com/office/powerpoint/2010/main" val="1727997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Kases aparātu pielāgošana</a:t>
            </a: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b="1" i="1" dirty="0">
                <a:latin typeface="PF Square Sans Pro" pitchFamily="34"/>
              </a:rPr>
              <a:t>Informācijas uzrādīšana numurētās un Valsts ieņēmumu dienestā reģistrētās kvītīs:</a:t>
            </a:r>
            <a:r>
              <a:rPr lang="lv-LV" sz="2200" dirty="0">
                <a:latin typeface="PF Square Sans Pro" pitchFamily="34"/>
              </a:rPr>
              <a:t> </a:t>
            </a:r>
            <a:endParaRPr lang="lv-LV" sz="2200"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VID </a:t>
            </a:r>
            <a:r>
              <a:rPr lang="lv-LV" sz="2200" dirty="0">
                <a:latin typeface="PF Square Sans Pro" pitchFamily="34"/>
              </a:rPr>
              <a:t>reģistrētajās kvītīs, kas kalpo kā samaksu apliecinošs dokuments, </a:t>
            </a:r>
            <a:r>
              <a:rPr lang="lv-LV" sz="2200" b="1" dirty="0">
                <a:latin typeface="PF Square Sans Pro" pitchFamily="34"/>
              </a:rPr>
              <a:t>darījuma kopsummas</a:t>
            </a:r>
            <a:r>
              <a:rPr lang="lv-LV" sz="2200" dirty="0">
                <a:latin typeface="PF Square Sans Pro" pitchFamily="34"/>
              </a:rPr>
              <a:t> cenu paralēlās atspoguļošanas periodā 01.10.2013.-30.06.2014. uzrādāmas </a:t>
            </a:r>
            <a:r>
              <a:rPr lang="lv-LV" sz="2200" dirty="0" smtClean="0">
                <a:latin typeface="PF Square Sans Pro" pitchFamily="34"/>
              </a:rPr>
              <a:t>eiro </a:t>
            </a:r>
            <a:r>
              <a:rPr lang="lv-LV" sz="2200" dirty="0">
                <a:latin typeface="PF Square Sans Pro" pitchFamily="34"/>
              </a:rPr>
              <a:t>un latos (analogi kā kases čekos).</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p:txBody>
      </p:sp>
    </p:spTree>
    <p:extLst>
      <p:ext uri="{BB962C8B-B14F-4D97-AF65-F5344CB8AC3E}">
        <p14:creationId xmlns:p14="http://schemas.microsoft.com/office/powerpoint/2010/main" val="3326137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Kases aparātu pielāgošana</a:t>
            </a: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b="1" i="1" dirty="0">
                <a:latin typeface="PF Square Sans Pro" pitchFamily="34"/>
              </a:rPr>
              <a:t>Informācijas uzrādīšana </a:t>
            </a:r>
            <a:r>
              <a:rPr lang="lv-LV" sz="2200" b="1" i="1" dirty="0" smtClean="0">
                <a:latin typeface="PF Square Sans Pro" pitchFamily="34"/>
              </a:rPr>
              <a:t>attaisnojuma dokumentā (kvītī):</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b="1" i="1"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Ja kases aparāta lietotāja izsniegtajā kases čekā nav norādīti visi attaisnojuma dokumentam nepieciešamie rekvizīti, kases aparāta lietotājs čekam pievieno attaisnojuma dokumentu (kvīti), kurā papildus likumā «Par grāmatvedību» noteiktajiem rekvizītiem un informācijai norāda arī kases čeka datumu, numuru un darījumu kopsumma naudas izteiksmē – </a:t>
            </a:r>
            <a:r>
              <a:rPr lang="lv-LV" sz="2200" b="1" dirty="0" smtClean="0">
                <a:latin typeface="PF Square Sans Pro" pitchFamily="34"/>
              </a:rPr>
              <a:t>eiro </a:t>
            </a:r>
            <a:r>
              <a:rPr lang="lv-LV" sz="2200" dirty="0" smtClean="0">
                <a:latin typeface="PF Square Sans Pro" pitchFamily="34"/>
              </a:rPr>
              <a:t>un </a:t>
            </a:r>
            <a:r>
              <a:rPr lang="lv-LV" sz="2200" b="1" dirty="0">
                <a:latin typeface="PF Square Sans Pro" pitchFamily="34"/>
              </a:rPr>
              <a:t>latos</a:t>
            </a:r>
            <a:r>
              <a:rPr lang="lv-LV" sz="2200" dirty="0" smtClean="0">
                <a:latin typeface="PF Square Sans Pro" pitchFamily="34"/>
              </a:rPr>
              <a:t>.</a:t>
            </a: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p:txBody>
      </p:sp>
    </p:spTree>
    <p:extLst>
      <p:ext uri="{BB962C8B-B14F-4D97-AF65-F5344CB8AC3E}">
        <p14:creationId xmlns:p14="http://schemas.microsoft.com/office/powerpoint/2010/main" val="1328094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Kases aparātu pielāgošana</a:t>
            </a: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b="1" i="1" dirty="0">
                <a:latin typeface="PF Square Sans Pro" pitchFamily="34"/>
              </a:rPr>
              <a:t>Informācijas uzrādīšana ieņēmumu uzskaites reģistrā</a:t>
            </a:r>
            <a:r>
              <a:rPr lang="lv-LV" sz="2200" b="1" i="1" dirty="0" smtClean="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b="1" i="1"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Latu </a:t>
            </a:r>
            <a:r>
              <a:rPr lang="lv-LV" sz="2200" dirty="0">
                <a:latin typeface="PF Square Sans Pro" pitchFamily="34"/>
              </a:rPr>
              <a:t>un </a:t>
            </a:r>
            <a:r>
              <a:rPr lang="lv-LV" sz="2200" dirty="0" smtClean="0">
                <a:latin typeface="PF Square Sans Pro" pitchFamily="34"/>
              </a:rPr>
              <a:t>eiro </a:t>
            </a:r>
            <a:r>
              <a:rPr lang="lv-LV" sz="2200" dirty="0">
                <a:latin typeface="PF Square Sans Pro" pitchFamily="34"/>
              </a:rPr>
              <a:t>vienlaicīgās apgrozības periodā </a:t>
            </a:r>
            <a:r>
              <a:rPr lang="lv-LV" sz="2200" u="sng" dirty="0">
                <a:latin typeface="PF Square Sans Pro" pitchFamily="34"/>
              </a:rPr>
              <a:t>01.01.2014.-14.01.2014.</a:t>
            </a:r>
            <a:r>
              <a:rPr lang="lv-LV" sz="2200" dirty="0">
                <a:latin typeface="PF Square Sans Pro" pitchFamily="34"/>
              </a:rPr>
              <a:t> laikposmā, kamēr nedarbojas kases aparāts vai kases sistēma, kases aparāta lietotājs veiktos darījumus uzskaita ieņēmumu uzskaites reģistrā, norādot ieraksta datumu, kārtas numuru, </a:t>
            </a:r>
            <a:r>
              <a:rPr lang="lv-LV" sz="2200" b="1" dirty="0">
                <a:latin typeface="PF Square Sans Pro" pitchFamily="34"/>
              </a:rPr>
              <a:t>darījuma summu </a:t>
            </a:r>
            <a:r>
              <a:rPr lang="lv-LV" sz="2200" dirty="0">
                <a:latin typeface="PF Square Sans Pro" pitchFamily="34"/>
              </a:rPr>
              <a:t>‑ </a:t>
            </a:r>
            <a:r>
              <a:rPr lang="lv-LV" sz="2200" dirty="0" smtClean="0">
                <a:latin typeface="PF Square Sans Pro" pitchFamily="34"/>
              </a:rPr>
              <a:t>eiro </a:t>
            </a:r>
            <a:r>
              <a:rPr lang="lv-LV" sz="2200" dirty="0">
                <a:latin typeface="PF Square Sans Pro" pitchFamily="34"/>
              </a:rPr>
              <a:t>un latos, pievienotās vērtības nodokļa summu un citu lietotājam nepieciešamo informāciju.</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p:txBody>
      </p:sp>
    </p:spTree>
    <p:extLst>
      <p:ext uri="{BB962C8B-B14F-4D97-AF65-F5344CB8AC3E}">
        <p14:creationId xmlns:p14="http://schemas.microsoft.com/office/powerpoint/2010/main" val="1785863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lv-LV" dirty="0">
                <a:solidFill>
                  <a:schemeClr val="tx1">
                    <a:lumMod val="75000"/>
                    <a:lumOff val="25000"/>
                  </a:schemeClr>
                </a:solidFill>
              </a:rPr>
              <a:t>Eiro ieviešanas kārtības likums </a:t>
            </a:r>
            <a:endParaRPr lang="en-US" dirty="0">
              <a:solidFill>
                <a:schemeClr val="tx1">
                  <a:lumMod val="75000"/>
                  <a:lumOff val="25000"/>
                </a:schemeClr>
              </a:solidFill>
            </a:endParaRP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765195081"/>
              </p:ext>
            </p:extLst>
          </p:nvPr>
        </p:nvGraphicFramePr>
        <p:xfrm>
          <a:off x="405780" y="1412776"/>
          <a:ext cx="11579226" cy="4450080"/>
        </p:xfrm>
        <a:graphic>
          <a:graphicData uri="http://schemas.openxmlformats.org/drawingml/2006/table">
            <a:tbl>
              <a:tblPr firstRow="1" bandRow="1">
                <a:tableStyleId>{69012ECD-51FC-41F1-AA8D-1B2483CD663E}</a:tableStyleId>
              </a:tblPr>
              <a:tblGrid>
                <a:gridCol w="5789613"/>
                <a:gridCol w="5789613"/>
              </a:tblGrid>
              <a:tr h="3020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2000" kern="1200" dirty="0" smtClean="0">
                          <a:effectLst/>
                        </a:rPr>
                        <a:t>Kas nemainās</a:t>
                      </a:r>
                      <a:endParaRPr lang="cs-CZ" sz="2000" b="1" kern="1200" dirty="0" smtClean="0">
                        <a:solidFill>
                          <a:srgbClr val="0070C0"/>
                        </a:solidFill>
                        <a:effectLst/>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2000" kern="1200" dirty="0" smtClean="0">
                          <a:effectLst/>
                        </a:rPr>
                        <a:t>Galvenās izmaiņas</a:t>
                      </a:r>
                      <a:endParaRPr lang="cs-CZ" sz="2000" b="1" kern="1200" dirty="0" smtClean="0">
                        <a:solidFill>
                          <a:srgbClr val="0070C0"/>
                        </a:solidFill>
                        <a:effectLst/>
                        <a:latin typeface="+mn-lt"/>
                        <a:ea typeface="+mn-ea"/>
                        <a:cs typeface="+mn-cs"/>
                      </a:endParaRPr>
                    </a:p>
                  </a:txBody>
                  <a:tcPr/>
                </a:tc>
              </a:tr>
              <a:tr h="3322217">
                <a:tc>
                  <a:txBody>
                    <a:bodyPr/>
                    <a:lstStyle/>
                    <a:p>
                      <a:pPr marL="457200" indent="-457200">
                        <a:buFont typeface="+mj-lt"/>
                        <a:buAutoNum type="arabicPeriod"/>
                      </a:pPr>
                      <a:r>
                        <a:rPr lang="lv-LV" sz="2000" kern="1200" dirty="0" smtClean="0">
                          <a:solidFill>
                            <a:schemeClr val="tx1">
                              <a:lumMod val="75000"/>
                              <a:lumOff val="25000"/>
                            </a:schemeClr>
                          </a:solidFill>
                          <a:effectLst/>
                        </a:rPr>
                        <a:t>Līgumi nav jāpārslēdz, sākot ar eiro dienu lati jālasa kā eiro, piemērojot oficiālo kursu.</a:t>
                      </a:r>
                    </a:p>
                    <a:p>
                      <a:pPr marL="457200" indent="-457200">
                        <a:buFont typeface="+mj-lt"/>
                        <a:buAutoNum type="arabicPeriod"/>
                      </a:pPr>
                      <a:endParaRPr lang="cs-CZ" sz="2000" kern="1200" dirty="0" smtClean="0">
                        <a:solidFill>
                          <a:schemeClr val="tx1">
                            <a:lumMod val="75000"/>
                            <a:lumOff val="25000"/>
                          </a:schemeClr>
                        </a:solidFill>
                        <a:effectLst/>
                      </a:endParaRPr>
                    </a:p>
                    <a:p>
                      <a:pPr marL="457200" indent="-457200">
                        <a:buFont typeface="+mj-lt"/>
                        <a:buAutoNum type="arabicPeriod"/>
                      </a:pPr>
                      <a:r>
                        <a:rPr lang="lv-LV" sz="2000" kern="1200" dirty="0" smtClean="0">
                          <a:solidFill>
                            <a:schemeClr val="tx1">
                              <a:lumMod val="75000"/>
                              <a:lumOff val="25000"/>
                            </a:schemeClr>
                          </a:solidFill>
                          <a:effectLst/>
                        </a:rPr>
                        <a:t>Eiro summas līgumos nav papildus jākonvertē uz latiem un atpakaļ.</a:t>
                      </a:r>
                    </a:p>
                    <a:p>
                      <a:pPr marL="457200" indent="-457200">
                        <a:buFont typeface="+mj-lt"/>
                        <a:buAutoNum type="arabicPeriod"/>
                      </a:pPr>
                      <a:endParaRPr lang="cs-CZ" sz="2000" kern="1200" dirty="0" smtClean="0">
                        <a:solidFill>
                          <a:schemeClr val="tx1">
                            <a:lumMod val="75000"/>
                            <a:lumOff val="25000"/>
                          </a:schemeClr>
                        </a:solidFill>
                        <a:effectLst/>
                      </a:endParaRPr>
                    </a:p>
                    <a:p>
                      <a:pPr marL="457200" indent="-457200">
                        <a:buFont typeface="+mj-lt"/>
                        <a:buAutoNum type="arabicPeriod"/>
                      </a:pPr>
                      <a:r>
                        <a:rPr lang="lv-LV" sz="2000" kern="1200" dirty="0" smtClean="0">
                          <a:solidFill>
                            <a:schemeClr val="tx1">
                              <a:lumMod val="75000"/>
                              <a:lumOff val="25000"/>
                            </a:schemeClr>
                          </a:solidFill>
                          <a:effectLst/>
                        </a:rPr>
                        <a:t>Konta numurs pēc konvertācijas nemainās. </a:t>
                      </a:r>
                    </a:p>
                    <a:p>
                      <a:pPr marL="457200" indent="-457200">
                        <a:buFont typeface="+mj-lt"/>
                        <a:buAutoNum type="arabicPeriod"/>
                      </a:pPr>
                      <a:endParaRPr lang="lv-LV" sz="2000" kern="1200" dirty="0" smtClean="0">
                        <a:solidFill>
                          <a:schemeClr val="tx1">
                            <a:lumMod val="75000"/>
                            <a:lumOff val="25000"/>
                          </a:schemeClr>
                        </a:solidFill>
                        <a:effectLst/>
                      </a:endParaRPr>
                    </a:p>
                    <a:p>
                      <a:pPr marL="457200" marR="0" indent="-457200" algn="l" defTabSz="914400" rtl="0" eaLnBrk="1" fontAlgn="auto" latinLnBrk="0" hangingPunct="1">
                        <a:lnSpc>
                          <a:spcPct val="100000"/>
                        </a:lnSpc>
                        <a:spcBef>
                          <a:spcPts val="0"/>
                        </a:spcBef>
                        <a:spcAft>
                          <a:spcPts val="0"/>
                        </a:spcAft>
                        <a:buClrTx/>
                        <a:buSzTx/>
                        <a:buFont typeface="+mj-lt"/>
                        <a:buAutoNum type="arabicPeriod"/>
                        <a:tabLst/>
                        <a:defRPr/>
                      </a:pPr>
                      <a:r>
                        <a:rPr lang="lv-LV" sz="2000" kern="1200" dirty="0" smtClean="0">
                          <a:solidFill>
                            <a:schemeClr val="tx1">
                              <a:lumMod val="75000"/>
                              <a:lumOff val="25000"/>
                            </a:schemeClr>
                          </a:solidFill>
                          <a:effectLst/>
                        </a:rPr>
                        <a:t>Pēc konvertācijas tarifiem eiro būs tik pat zīmes, cik tagad tarifiem latos.</a:t>
                      </a:r>
                    </a:p>
                    <a:p>
                      <a:pPr marL="457200" indent="-457200">
                        <a:buFont typeface="+mj-lt"/>
                        <a:buAutoNum type="arabicPeriod"/>
                      </a:pPr>
                      <a:endParaRPr lang="lv-LV" sz="2000" kern="1200" dirty="0" smtClean="0">
                        <a:solidFill>
                          <a:srgbClr val="0070C0"/>
                        </a:solidFill>
                        <a:effectLst/>
                      </a:endParaRPr>
                    </a:p>
                    <a:p>
                      <a:pPr marL="457200" indent="-457200">
                        <a:buFont typeface="+mj-lt"/>
                        <a:buAutoNum type="arabicPeriod"/>
                      </a:pPr>
                      <a:endParaRPr lang="cs-CZ" sz="2000" kern="1200" dirty="0" smtClean="0">
                        <a:solidFill>
                          <a:srgbClr val="0070C0"/>
                        </a:solidFill>
                        <a:effectLst/>
                      </a:endParaRPr>
                    </a:p>
                    <a:p>
                      <a:endParaRPr lang="en-US" sz="2000" dirty="0">
                        <a:solidFill>
                          <a:srgbClr val="0070C0"/>
                        </a:solidFill>
                      </a:endParaRPr>
                    </a:p>
                  </a:txBody>
                  <a:tcPr/>
                </a:tc>
                <a:tc>
                  <a:txBody>
                    <a:bodyPr/>
                    <a:lstStyle/>
                    <a:p>
                      <a:pPr marL="457200" indent="-457200">
                        <a:buFont typeface="+mj-lt"/>
                        <a:buAutoNum type="arabicPeriod"/>
                      </a:pPr>
                      <a:r>
                        <a:rPr lang="lv-LV" sz="2000" kern="1200" dirty="0" smtClean="0">
                          <a:solidFill>
                            <a:schemeClr val="tx1">
                              <a:lumMod val="75000"/>
                              <a:lumOff val="25000"/>
                            </a:schemeClr>
                          </a:solidFill>
                          <a:effectLst/>
                        </a:rPr>
                        <a:t>Latu kredīta līgumi: RIGIBOR</a:t>
                      </a:r>
                      <a:r>
                        <a:rPr lang="lv-LV" sz="2000" kern="1200" baseline="0" dirty="0" smtClean="0">
                          <a:solidFill>
                            <a:schemeClr val="tx1">
                              <a:lumMod val="75000"/>
                              <a:lumOff val="25000"/>
                            </a:schemeClr>
                          </a:solidFill>
                          <a:effectLst/>
                        </a:rPr>
                        <a:t> aizstāj ar EURIBOR. Citi līguma nosacījumi nemainās.</a:t>
                      </a:r>
                    </a:p>
                    <a:p>
                      <a:pPr marL="457200" indent="-457200">
                        <a:buFont typeface="+mj-lt"/>
                        <a:buAutoNum type="arabicPeriod"/>
                      </a:pPr>
                      <a:endParaRPr lang="lv-LV" sz="2000" kern="1200" dirty="0" smtClean="0">
                        <a:solidFill>
                          <a:schemeClr val="tx1">
                            <a:lumMod val="75000"/>
                            <a:lumOff val="25000"/>
                          </a:schemeClr>
                        </a:solidFill>
                        <a:effectLst/>
                      </a:endParaRPr>
                    </a:p>
                    <a:p>
                      <a:pPr marL="457200" indent="-457200">
                        <a:buFont typeface="+mj-lt"/>
                        <a:buAutoNum type="arabicPeriod"/>
                      </a:pPr>
                      <a:r>
                        <a:rPr lang="lv-LV" sz="2000" kern="1200" dirty="0" smtClean="0">
                          <a:solidFill>
                            <a:schemeClr val="tx1">
                              <a:lumMod val="75000"/>
                              <a:lumOff val="25000"/>
                            </a:schemeClr>
                          </a:solidFill>
                          <a:effectLst/>
                        </a:rPr>
                        <a:t>Divas nedēļas veikalā saņemot latus, būs jāizdod eiro. Izņēmums sabiedriskais transports. </a:t>
                      </a:r>
                    </a:p>
                    <a:p>
                      <a:pPr marL="457200" indent="-457200">
                        <a:buFont typeface="+mj-lt"/>
                        <a:buAutoNum type="arabicPeriod"/>
                      </a:pPr>
                      <a:endParaRPr lang="lv-LV" sz="2000" kern="1200" dirty="0" smtClean="0">
                        <a:solidFill>
                          <a:schemeClr val="tx1">
                            <a:lumMod val="75000"/>
                            <a:lumOff val="25000"/>
                          </a:schemeClr>
                        </a:solidFill>
                        <a:effectLst/>
                      </a:endParaRPr>
                    </a:p>
                    <a:p>
                      <a:pPr marL="457200" marR="0" indent="-457200" algn="l" defTabSz="914400" rtl="0" eaLnBrk="1" fontAlgn="auto" latinLnBrk="0" hangingPunct="1">
                        <a:lnSpc>
                          <a:spcPct val="100000"/>
                        </a:lnSpc>
                        <a:spcBef>
                          <a:spcPts val="0"/>
                        </a:spcBef>
                        <a:spcAft>
                          <a:spcPts val="0"/>
                        </a:spcAft>
                        <a:buClrTx/>
                        <a:buSzTx/>
                        <a:buFont typeface="+mj-lt"/>
                        <a:buAutoNum type="arabicPeriod"/>
                        <a:tabLst/>
                        <a:defRPr/>
                      </a:pPr>
                      <a:r>
                        <a:rPr lang="lv-LV" sz="2000" kern="1200" dirty="0" smtClean="0">
                          <a:solidFill>
                            <a:schemeClr val="tx1">
                              <a:lumMod val="75000"/>
                              <a:lumOff val="25000"/>
                            </a:schemeClr>
                          </a:solidFill>
                          <a:effectLst/>
                        </a:rPr>
                        <a:t>Kases čekos, kvītīs un rēķinos iedzīvotājiem darījuma summa jānorāda latos un eiro. </a:t>
                      </a:r>
                    </a:p>
                    <a:p>
                      <a:pPr marL="457200" indent="-457200">
                        <a:buFont typeface="+mj-lt"/>
                        <a:buAutoNum type="arabicPeriod"/>
                      </a:pPr>
                      <a:endParaRPr lang="cs-CZ" sz="2000" kern="1200" dirty="0" smtClean="0">
                        <a:solidFill>
                          <a:schemeClr val="tx1">
                            <a:lumMod val="75000"/>
                            <a:lumOff val="25000"/>
                          </a:schemeClr>
                        </a:solidFill>
                        <a:effectLst/>
                      </a:endParaRPr>
                    </a:p>
                    <a:p>
                      <a:pPr marL="457200" indent="-457200">
                        <a:buFont typeface="+mj-lt"/>
                        <a:buAutoNum type="arabicPeriod"/>
                      </a:pPr>
                      <a:r>
                        <a:rPr lang="lv-LV" sz="2000" kern="1200" dirty="0" smtClean="0">
                          <a:solidFill>
                            <a:schemeClr val="tx1">
                              <a:lumMod val="75000"/>
                              <a:lumOff val="25000"/>
                            </a:schemeClr>
                          </a:solidFill>
                          <a:effectLst/>
                        </a:rPr>
                        <a:t>Ja ir divi konti – latu un eiro – tad 2 mēnešu laikā privātpersonai ir izvēle, kuru slēgt un pārskaitīt atlikumu.</a:t>
                      </a:r>
                    </a:p>
                    <a:p>
                      <a:pPr marL="457200" indent="-457200">
                        <a:buFont typeface="+mj-lt"/>
                        <a:buAutoNum type="arabicPeriod"/>
                      </a:pPr>
                      <a:endParaRPr lang="cs-CZ" sz="2000" kern="1200" dirty="0" smtClean="0">
                        <a:solidFill>
                          <a:srgbClr val="0070C0"/>
                        </a:solidFill>
                        <a:effectLst/>
                      </a:endParaRPr>
                    </a:p>
                  </a:txBody>
                  <a:tcPr/>
                </a:tc>
              </a:tr>
            </a:tbl>
          </a:graphicData>
        </a:graphic>
      </p:graphicFrame>
    </p:spTree>
    <p:extLst>
      <p:ext uri="{BB962C8B-B14F-4D97-AF65-F5344CB8AC3E}">
        <p14:creationId xmlns:p14="http://schemas.microsoft.com/office/powerpoint/2010/main" val="319949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Kases aparātu pielāgošana</a:t>
            </a: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b="1" i="1" dirty="0">
                <a:latin typeface="PF Square Sans Pro" pitchFamily="34"/>
              </a:rPr>
              <a:t>MK 06.08.2013. noteikumi Nr.483 «Grozījumi MK 02.05.2007. noteikumos Nr.282 «Nodokļu un citu maksājumu reģistrēšanas elektronisko ierīču un iekārtu lietošanas kārtība»»</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 </a:t>
            </a:r>
            <a:endParaRPr lang="lv-LV" sz="2200"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Darījumu </a:t>
            </a:r>
            <a:r>
              <a:rPr lang="lv-LV" sz="2200" dirty="0">
                <a:latin typeface="PF Square Sans Pro" pitchFamily="34"/>
              </a:rPr>
              <a:t>kopsumma - lati un </a:t>
            </a:r>
            <a:r>
              <a:rPr lang="lv-LV" sz="2200" dirty="0" smtClean="0">
                <a:latin typeface="PF Square Sans Pro" pitchFamily="34"/>
              </a:rPr>
              <a:t>eiro</a:t>
            </a: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Izņēmumi – tirdzniecības automāti un konkrēti KA modeļi</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Pēc darījuma partnera pieprasījuma, ja KA nenodrošina prasības</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			</a:t>
            </a:r>
            <a:r>
              <a:rPr lang="lv-LV" sz="2200" dirty="0">
                <a:latin typeface="PF Square Sans Pro" pitchFamily="34"/>
              </a:rPr>
              <a:t> – Ieraksta darījumu kopsummu </a:t>
            </a:r>
            <a:r>
              <a:rPr lang="lv-LV" sz="2200" dirty="0" smtClean="0">
                <a:latin typeface="PF Square Sans Pro" pitchFamily="34"/>
              </a:rPr>
              <a:t>eiro </a:t>
            </a:r>
            <a:r>
              <a:rPr lang="lv-LV" sz="2200" dirty="0">
                <a:latin typeface="PF Square Sans Pro" pitchFamily="34"/>
              </a:rPr>
              <a:t>un latos</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			</a:t>
            </a:r>
            <a:r>
              <a:rPr lang="lv-LV" sz="2200" dirty="0">
                <a:latin typeface="PF Square Sans Pro" pitchFamily="34"/>
              </a:rPr>
              <a:t> – Saņemto naudu latos</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			</a:t>
            </a:r>
            <a:r>
              <a:rPr lang="lv-LV" sz="2200" dirty="0">
                <a:latin typeface="PF Square Sans Pro" pitchFamily="34"/>
              </a:rPr>
              <a:t> – Paraksta </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p:txBody>
      </p:sp>
    </p:spTree>
    <p:extLst>
      <p:ext uri="{BB962C8B-B14F-4D97-AF65-F5344CB8AC3E}">
        <p14:creationId xmlns:p14="http://schemas.microsoft.com/office/powerpoint/2010/main" val="1398742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Kases aparātu pielāgošana</a:t>
            </a: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b="1" i="1" dirty="0">
                <a:latin typeface="PF Square Sans Pro" pitchFamily="34"/>
              </a:rPr>
              <a:t>VID reģistrētās biļetes</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Biļetes, kuru cena norādīta </a:t>
            </a:r>
            <a:r>
              <a:rPr lang="lv-LV" sz="2200" dirty="0" smtClean="0">
                <a:latin typeface="PF Square Sans Pro" pitchFamily="34"/>
              </a:rPr>
              <a:t>eiro</a:t>
            </a:r>
            <a:r>
              <a:rPr lang="lv-LV" sz="2200" dirty="0">
                <a:latin typeface="PF Square Sans Pro" pitchFamily="34"/>
              </a:rPr>
              <a:t>, VID var reģistrēt un izsniegt darījuma apliecināšanai, sākot ar </a:t>
            </a:r>
            <a:r>
              <a:rPr lang="lv-LV" sz="2200" u="sng" dirty="0">
                <a:latin typeface="PF Square Sans Pro" pitchFamily="34"/>
              </a:rPr>
              <a:t>2014.gada </a:t>
            </a:r>
            <a:r>
              <a:rPr lang="lv-LV" sz="2200" u="sng" dirty="0" smtClean="0">
                <a:latin typeface="PF Square Sans Pro" pitchFamily="34"/>
              </a:rPr>
              <a:t>1.janvāri</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 </a:t>
            </a: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Nodokļu maksātāji, kas VID līdz 2013.gada 31.decembrim ir reģistrējuši biļešu numurus, biļešu cenu norādot latos, ar </a:t>
            </a:r>
            <a:r>
              <a:rPr lang="lv-LV" sz="2200" u="sng" dirty="0">
                <a:latin typeface="PF Square Sans Pro" pitchFamily="34"/>
              </a:rPr>
              <a:t>2014.gada 1.janvāri</a:t>
            </a:r>
            <a:r>
              <a:rPr lang="lv-LV" sz="2200" dirty="0">
                <a:latin typeface="PF Square Sans Pro" pitchFamily="34"/>
              </a:rPr>
              <a:t> darījumu apliecināšanai izsniedz biļetes, kuru cena norādīta </a:t>
            </a:r>
            <a:r>
              <a:rPr lang="lv-LV" sz="2200" dirty="0" smtClean="0">
                <a:latin typeface="PF Square Sans Pro" pitchFamily="34"/>
              </a:rPr>
              <a:t>eiro</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Līdz 2013.gada 31.decembrim VID reģistrētās grāmatiņās brošētās biļetes, kuru cena norādīta latos, darījuma apliecināšanai var izsniegt </a:t>
            </a:r>
            <a:r>
              <a:rPr lang="lv-LV" sz="2200" u="sng" dirty="0">
                <a:latin typeface="PF Square Sans Pro" pitchFamily="34"/>
              </a:rPr>
              <a:t>līdz 2014.gada 30.jūnijam</a:t>
            </a:r>
            <a:r>
              <a:rPr lang="lv-LV" sz="2200" dirty="0">
                <a:latin typeface="PF Square Sans Pro" pitchFamily="34"/>
              </a:rPr>
              <a:t>, uz </a:t>
            </a:r>
            <a:r>
              <a:rPr lang="lv-LV" sz="2200" u="sng" dirty="0">
                <a:latin typeface="PF Square Sans Pro" pitchFamily="34"/>
              </a:rPr>
              <a:t>2014.gada 1.jūliju</a:t>
            </a:r>
            <a:r>
              <a:rPr lang="lv-LV" sz="2200" dirty="0">
                <a:latin typeface="PF Square Sans Pro" pitchFamily="34"/>
              </a:rPr>
              <a:t> veic atlikumā esošo grāmatiņās brošēto biļešu inventarizāciju un anulē tās. </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p:txBody>
      </p:sp>
    </p:spTree>
    <p:extLst>
      <p:ext uri="{BB962C8B-B14F-4D97-AF65-F5344CB8AC3E}">
        <p14:creationId xmlns:p14="http://schemas.microsoft.com/office/powerpoint/2010/main" val="2224224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360" y="-27384"/>
            <a:ext cx="12189239" cy="6856199"/>
          </a:xfrm>
          <a:prstGeom prst="rect">
            <a:avLst/>
          </a:prstGeom>
          <a:noFill/>
          <a:ln>
            <a:noFill/>
          </a:ln>
        </p:spPr>
      </p:pic>
      <p:sp>
        <p:nvSpPr>
          <p:cNvPr id="3" name="Title 2"/>
          <p:cNvSpPr txBox="1">
            <a:spLocks noGrp="1"/>
          </p:cNvSpPr>
          <p:nvPr>
            <p:ph type="title" idx="4294967295"/>
          </p:nvPr>
        </p:nvSpPr>
        <p:spPr>
          <a:xfrm>
            <a:off x="4937760" y="1464965"/>
            <a:ext cx="7132320" cy="3336234"/>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sz="5400" b="1" dirty="0" smtClean="0">
                <a:latin typeface="PF Square Sans Pro Medium" pitchFamily="34"/>
              </a:rPr>
              <a:t>Cenu norādīšanas kārtība paralēlās atspoguļošanas periodā</a:t>
            </a:r>
            <a:endParaRPr lang="en-US" sz="5400" b="1" dirty="0">
              <a:latin typeface="PF Square Sans Pro Medium" pitchFamily="34"/>
            </a:endParaRPr>
          </a:p>
        </p:txBody>
      </p:sp>
    </p:spTree>
    <p:extLst>
      <p:ext uri="{BB962C8B-B14F-4D97-AF65-F5344CB8AC3E}">
        <p14:creationId xmlns:p14="http://schemas.microsoft.com/office/powerpoint/2010/main" val="2889792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smtClean="0">
                <a:latin typeface="PF Square Sans Pro Medium" pitchFamily="34"/>
              </a:rPr>
              <a:t>Saturs</a:t>
            </a:r>
            <a:endParaRPr lang="lv-LV"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b="1" dirty="0">
                <a:latin typeface="PF Square Sans Pro" pitchFamily="34"/>
              </a:rPr>
              <a:t>1</a:t>
            </a:r>
            <a:r>
              <a:rPr lang="lv-LV" sz="2200" b="1" dirty="0" smtClean="0">
                <a:latin typeface="PF Square Sans Pro" pitchFamily="34"/>
              </a:rPr>
              <a:t>. Tiesību </a:t>
            </a:r>
            <a:r>
              <a:rPr lang="lv-LV" sz="2200" b="1" dirty="0">
                <a:latin typeface="PF Square Sans Pro" pitchFamily="34"/>
              </a:rPr>
              <a:t>akti, kas regulē cenu norādīšanu šobrīd</a:t>
            </a:r>
            <a:r>
              <a:rPr lang="lv-LV" sz="2200" b="1" dirty="0" smtClean="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b="1"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b="1" dirty="0">
                <a:latin typeface="PF Square Sans Pro" pitchFamily="34"/>
              </a:rPr>
              <a:t>2</a:t>
            </a:r>
            <a:r>
              <a:rPr lang="lv-LV" sz="2200" b="1" dirty="0" smtClean="0">
                <a:latin typeface="PF Square Sans Pro" pitchFamily="34"/>
              </a:rPr>
              <a:t>. Cenu </a:t>
            </a:r>
            <a:r>
              <a:rPr lang="lv-LV" sz="2200" b="1" dirty="0">
                <a:latin typeface="PF Square Sans Pro" pitchFamily="34"/>
              </a:rPr>
              <a:t>norādīšana paralēlās atspoguļošanas periodā</a:t>
            </a:r>
            <a:r>
              <a:rPr lang="lv-LV" sz="2200" b="1" dirty="0" smtClean="0">
                <a:latin typeface="PF Square Sans Pro" pitchFamily="34"/>
              </a:rPr>
              <a:t>:</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b="1"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2.1. Ministru kabineta noteikumi Nr.247 „Grozījumi 	1999.gada 18.maija noteikumos Nr.178 „Kārtība, kādā norādāmas preču un pakalpojumu cenas””; </a:t>
            </a:r>
            <a:endParaRPr lang="lv-LV" sz="2200"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2.2</a:t>
            </a:r>
            <a:r>
              <a:rPr lang="lv-LV" sz="2200" dirty="0">
                <a:latin typeface="PF Square Sans Pro" pitchFamily="34"/>
              </a:rPr>
              <a:t>. Patērētāju tiesību aizsardzības centra vadlīnijas preču un pakalpojumu cenu norādīšanas kārtībai cenu paralēlās atspoguļošanas </a:t>
            </a:r>
            <a:r>
              <a:rPr lang="lv-LV" sz="2200" dirty="0" smtClean="0">
                <a:latin typeface="PF Square Sans Pro" pitchFamily="34"/>
              </a:rPr>
              <a:t>periodā. </a:t>
            </a:r>
            <a:endParaRPr lang="lv-LV" sz="2200" dirty="0">
              <a:latin typeface="PF Square Sans Pro" pitchFamily="34"/>
            </a:endParaRPr>
          </a:p>
        </p:txBody>
      </p:sp>
    </p:spTree>
    <p:extLst>
      <p:ext uri="{BB962C8B-B14F-4D97-AF65-F5344CB8AC3E}">
        <p14:creationId xmlns:p14="http://schemas.microsoft.com/office/powerpoint/2010/main" val="807522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gn="ctr">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800" b="1" dirty="0">
                <a:latin typeface="PF Square Sans Pro" pitchFamily="34"/>
              </a:rPr>
              <a:t>1. Tiesību akti, kas regulē cenu norādīšanu </a:t>
            </a:r>
            <a:r>
              <a:rPr lang="lv-LV" sz="2800" b="1" dirty="0" smtClean="0">
                <a:latin typeface="PF Square Sans Pro" pitchFamily="34"/>
              </a:rPr>
              <a:t>šobrīd</a:t>
            </a:r>
            <a:endParaRPr lang="lv-LV" sz="2800" b="1" dirty="0">
              <a:latin typeface="PF Square Sans Pro" pitchFamily="34"/>
            </a:endParaRPr>
          </a:p>
        </p:txBody>
      </p:sp>
    </p:spTree>
    <p:extLst>
      <p:ext uri="{BB962C8B-B14F-4D97-AF65-F5344CB8AC3E}">
        <p14:creationId xmlns:p14="http://schemas.microsoft.com/office/powerpoint/2010/main" val="737969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51629"/>
            <a:ext cx="10969920" cy="587661"/>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Normatīvie akti</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Patērētāju tiesību aizsardzības </a:t>
            </a:r>
            <a:r>
              <a:rPr lang="lv-LV" sz="2200" dirty="0" smtClean="0">
                <a:latin typeface="PF Square Sans Pro" pitchFamily="34"/>
              </a:rPr>
              <a:t>likums</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Ministru kabineta 1999.gada 18.maija noteikumi Nr.178 </a:t>
            </a:r>
            <a:r>
              <a:rPr lang="lv-LV" sz="2200" dirty="0" smtClean="0">
                <a:latin typeface="PF Square Sans Pro" pitchFamily="34"/>
              </a:rPr>
              <a:t>«Kārtība</a:t>
            </a:r>
            <a:r>
              <a:rPr lang="lv-LV" sz="2200" dirty="0">
                <a:latin typeface="PF Square Sans Pro" pitchFamily="34"/>
              </a:rPr>
              <a:t>, kādā norādāmas preču un pakalpojumu </a:t>
            </a:r>
            <a:r>
              <a:rPr lang="lv-LV" sz="2200" dirty="0" smtClean="0">
                <a:latin typeface="PF Square Sans Pro" pitchFamily="34"/>
              </a:rPr>
              <a:t>cenas»</a:t>
            </a:r>
          </a:p>
          <a:p>
            <a:pPr marL="361260" lvl="0" indent="-342900">
              <a:lnSpc>
                <a:spcPct val="93000"/>
              </a:lnSpc>
              <a:spcAft>
                <a:spcPts val="0"/>
              </a:spcAft>
              <a:buFont typeface="Arial" pitchFamily="34" charset="0"/>
              <a:buChar char="•"/>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b="1" dirty="0">
                <a:latin typeface="PF Square Sans Pro" pitchFamily="34"/>
              </a:rPr>
              <a:t>Direktīva:</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Eiropas </a:t>
            </a:r>
            <a:r>
              <a:rPr lang="lv-LV" sz="2200" dirty="0">
                <a:latin typeface="PF Square Sans Pro" pitchFamily="34"/>
              </a:rPr>
              <a:t>Parlamenta un Padomes Direktīva 98/6/EK (1998.gada 16.februāris) </a:t>
            </a:r>
            <a:r>
              <a:rPr lang="lv-LV" sz="2200" dirty="0" smtClean="0">
                <a:latin typeface="PF Square Sans Pro" pitchFamily="34"/>
              </a:rPr>
              <a:t>par patērētāju </a:t>
            </a:r>
            <a:r>
              <a:rPr lang="lv-LV" sz="2200" dirty="0">
                <a:latin typeface="PF Square Sans Pro" pitchFamily="34"/>
              </a:rPr>
              <a:t>aizsardzību, norādot patērētājiem piedāvāto produktu cenas</a:t>
            </a:r>
          </a:p>
        </p:txBody>
      </p:sp>
    </p:spTree>
    <p:extLst>
      <p:ext uri="{BB962C8B-B14F-4D97-AF65-F5344CB8AC3E}">
        <p14:creationId xmlns:p14="http://schemas.microsoft.com/office/powerpoint/2010/main" val="1828949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Pārdevēja/pakalpojuma sniedzēja </a:t>
            </a:r>
            <a:r>
              <a:rPr lang="lv-LV" sz="2200" dirty="0" smtClean="0">
                <a:latin typeface="PF Square Sans Pro" pitchFamily="34"/>
              </a:rPr>
              <a:t>pienākums </a:t>
            </a:r>
            <a:r>
              <a:rPr lang="lv-LV" sz="2200" dirty="0">
                <a:latin typeface="PF Square Sans Pro" pitchFamily="34"/>
              </a:rPr>
              <a:t>ir rakstveidā iepazīstināt  ar </a:t>
            </a:r>
            <a:r>
              <a:rPr lang="lv-LV" sz="2200" dirty="0" smtClean="0">
                <a:latin typeface="PF Square Sans Pro" pitchFamily="34"/>
              </a:rPr>
              <a:t>patiesu un pilnīgu </a:t>
            </a:r>
            <a:r>
              <a:rPr lang="lv-LV" sz="2200" dirty="0">
                <a:latin typeface="PF Square Sans Pro" pitchFamily="34"/>
              </a:rPr>
              <a:t>informāciju par </a:t>
            </a:r>
            <a:r>
              <a:rPr lang="lv-LV" sz="2200" dirty="0" smtClean="0">
                <a:latin typeface="PF Square Sans Pro" pitchFamily="34"/>
              </a:rPr>
              <a:t>piedāvātās </a:t>
            </a:r>
            <a:r>
              <a:rPr lang="lv-LV" sz="2200" dirty="0">
                <a:latin typeface="PF Square Sans Pro" pitchFamily="34"/>
              </a:rPr>
              <a:t>preces/pakalpojuma </a:t>
            </a:r>
            <a:r>
              <a:rPr lang="lv-LV" sz="2200" dirty="0" smtClean="0">
                <a:latin typeface="PF Square Sans Pro" pitchFamily="34"/>
              </a:rPr>
              <a:t>cenu. </a:t>
            </a: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Precei/pakalpojumam </a:t>
            </a:r>
            <a:r>
              <a:rPr lang="lv-LV" sz="2200" dirty="0" smtClean="0">
                <a:latin typeface="PF Square Sans Pro" pitchFamily="34"/>
              </a:rPr>
              <a:t>jāatbilst pārdevēja/pakalpojuma sniedzēja </a:t>
            </a:r>
            <a:r>
              <a:rPr lang="lv-LV" sz="2200" dirty="0">
                <a:latin typeface="PF Square Sans Pro" pitchFamily="34"/>
              </a:rPr>
              <a:t>sniegtajam            </a:t>
            </a:r>
            <a:r>
              <a:rPr lang="lv-LV" sz="2200" dirty="0" smtClean="0">
                <a:latin typeface="PF Square Sans Pro" pitchFamily="34"/>
              </a:rPr>
              <a:t>paziņojumam </a:t>
            </a:r>
            <a:r>
              <a:rPr lang="lv-LV" sz="2200" dirty="0">
                <a:latin typeface="PF Square Sans Pro" pitchFamily="34"/>
              </a:rPr>
              <a:t>par </a:t>
            </a:r>
            <a:r>
              <a:rPr lang="lv-LV" sz="2200" dirty="0" smtClean="0">
                <a:latin typeface="PF Square Sans Pro" pitchFamily="34"/>
              </a:rPr>
              <a:t>preci/pakalpojumu</a:t>
            </a:r>
            <a:r>
              <a:rPr lang="lv-LV" sz="2200" dirty="0">
                <a:latin typeface="PF Square Sans Pro" pitchFamily="34"/>
              </a:rPr>
              <a:t>, </a:t>
            </a:r>
            <a:r>
              <a:rPr lang="lv-LV" sz="2200" dirty="0" smtClean="0">
                <a:latin typeface="PF Square Sans Pro" pitchFamily="34"/>
              </a:rPr>
              <a:t>tai skaitā </a:t>
            </a:r>
            <a:r>
              <a:rPr lang="lv-LV" sz="2200" dirty="0">
                <a:latin typeface="PF Square Sans Pro" pitchFamily="34"/>
              </a:rPr>
              <a:t>par </a:t>
            </a:r>
            <a:r>
              <a:rPr lang="lv-LV" sz="2200" dirty="0" smtClean="0">
                <a:latin typeface="PF Square Sans Pro" pitchFamily="34"/>
              </a:rPr>
              <a:t>preces/pakalpojuma cenu.</a:t>
            </a:r>
            <a:endParaRPr lang="lv-LV" sz="2200" dirty="0">
              <a:latin typeface="PF Square Sans Pro" pitchFamily="34"/>
            </a:endParaRPr>
          </a:p>
        </p:txBody>
      </p:sp>
    </p:spTree>
    <p:extLst>
      <p:ext uri="{BB962C8B-B14F-4D97-AF65-F5344CB8AC3E}">
        <p14:creationId xmlns:p14="http://schemas.microsoft.com/office/powerpoint/2010/main" val="2926070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31527"/>
            <a:ext cx="10969920" cy="627864"/>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b="1" dirty="0"/>
              <a:t>Cenu norādīšana </a:t>
            </a:r>
            <a:r>
              <a:rPr lang="lv-LV" b="1" dirty="0" smtClean="0"/>
              <a:t>precēm</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 Rakstiska</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 Nepārprotama</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 Viegli </a:t>
            </a:r>
            <a:r>
              <a:rPr lang="lv-LV" sz="2200" dirty="0" smtClean="0">
                <a:latin typeface="PF Square Sans Pro" pitchFamily="34"/>
              </a:rPr>
              <a:t>identificējama</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 Skaidri </a:t>
            </a:r>
            <a:r>
              <a:rPr lang="lv-LV" sz="2200" dirty="0" smtClean="0">
                <a:latin typeface="PF Square Sans Pro" pitchFamily="34"/>
              </a:rPr>
              <a:t>salasāma</a:t>
            </a: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 Pilnīgi </a:t>
            </a:r>
            <a:r>
              <a:rPr lang="lv-LV" sz="2200" dirty="0" smtClean="0">
                <a:latin typeface="PF Square Sans Pro" pitchFamily="34"/>
              </a:rPr>
              <a:t>skaidra, </a:t>
            </a:r>
            <a:r>
              <a:rPr lang="lv-LV" sz="2200" dirty="0">
                <a:latin typeface="PF Square Sans Pro" pitchFamily="34"/>
              </a:rPr>
              <a:t>uz kuru preci attiecas</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 Uz preces, iepakojuma vai cenu zīmē</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 Cenrādī, uz speciāla ekrāna cenu norādīšanai vai citā vizuāli uztveramā veidā </a:t>
            </a:r>
            <a:r>
              <a:rPr lang="lv-LV" sz="2200" dirty="0" smtClean="0">
                <a:latin typeface="PF Square Sans Pro" pitchFamily="34"/>
              </a:rPr>
              <a:t/>
            </a:r>
            <a:br>
              <a:rPr lang="lv-LV" sz="2200" dirty="0" smtClean="0">
                <a:latin typeface="PF Square Sans Pro" pitchFamily="34"/>
              </a:rPr>
            </a:br>
            <a:r>
              <a:rPr lang="lv-LV" sz="2200" dirty="0" smtClean="0">
                <a:latin typeface="PF Square Sans Pro" pitchFamily="34"/>
              </a:rPr>
              <a:t>(</a:t>
            </a:r>
            <a:r>
              <a:rPr lang="lv-LV" sz="2200" dirty="0">
                <a:latin typeface="PF Square Sans Pro" pitchFamily="34"/>
              </a:rPr>
              <a:t>ja praktisku iemeslu dēļ nav iespējams norādīt uz preces, iepakojuma vai cenu zīmē)</a:t>
            </a:r>
          </a:p>
        </p:txBody>
      </p:sp>
    </p:spTree>
    <p:extLst>
      <p:ext uri="{BB962C8B-B14F-4D97-AF65-F5344CB8AC3E}">
        <p14:creationId xmlns:p14="http://schemas.microsoft.com/office/powerpoint/2010/main" val="2985454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31527"/>
            <a:ext cx="10969920" cy="627864"/>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b="1" dirty="0"/>
              <a:t>Cenu norādīšana </a:t>
            </a:r>
            <a:r>
              <a:rPr lang="lv-LV" b="1" dirty="0" smtClean="0"/>
              <a:t>precēm</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Cenu zīme </a:t>
            </a:r>
            <a:r>
              <a:rPr lang="lv-LV" sz="2200" dirty="0" smtClean="0">
                <a:latin typeface="PF Square Sans Pro" pitchFamily="34"/>
              </a:rPr>
              <a:t>novietojama </a:t>
            </a:r>
            <a:r>
              <a:rPr lang="lv-LV" sz="2200" dirty="0">
                <a:latin typeface="PF Square Sans Pro" pitchFamily="34"/>
              </a:rPr>
              <a:t>tā, lai tajā norādīto cenu nevar  sajaukt ar citas preces cenu </a:t>
            </a:r>
            <a:endParaRPr lang="lv-LV" sz="2200"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					Nepareizi						Pareizi</a:t>
            </a: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a:latin typeface="PF Square Sans Pro" pitchFamily="34"/>
            </a:endParaRPr>
          </a:p>
        </p:txBody>
      </p:sp>
      <p:graphicFrame>
        <p:nvGraphicFramePr>
          <p:cNvPr id="7" name="Table 6"/>
          <p:cNvGraphicFramePr>
            <a:graphicFrameLocks noGrp="1"/>
          </p:cNvGraphicFramePr>
          <p:nvPr/>
        </p:nvGraphicFramePr>
        <p:xfrm>
          <a:off x="1331913" y="3644900"/>
          <a:ext cx="3455987" cy="1944687"/>
        </p:xfrm>
        <a:graphic>
          <a:graphicData uri="http://schemas.openxmlformats.org/drawingml/2006/table">
            <a:tbl>
              <a:tblPr/>
              <a:tblGrid>
                <a:gridCol w="1004118"/>
                <a:gridCol w="694661"/>
                <a:gridCol w="692496"/>
                <a:gridCol w="1064712"/>
              </a:tblGrid>
              <a:tr h="7733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72" marR="68572" marT="0" marB="0"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1" u="none" strike="noStrike" cap="none" normalizeH="0" baseline="0" dirty="0" smtClean="0">
                          <a:ln>
                            <a:noFill/>
                          </a:ln>
                          <a:solidFill>
                            <a:schemeClr val="tx1"/>
                          </a:solidFill>
                          <a:effectLst/>
                          <a:latin typeface="Times New Roman" pitchFamily="18" charset="0"/>
                          <a:cs typeface="Times New Roman" pitchFamily="18" charset="0"/>
                        </a:rPr>
                        <a:t>Cenu zīme 1</a:t>
                      </a:r>
                      <a:endParaRPr kumimoji="0" lang="lv-LV"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lv-L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72" marR="68572" marT="0" marB="0"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39800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1" u="none" strike="noStrike" cap="none" normalizeH="0" baseline="0" smtClean="0">
                          <a:ln>
                            <a:noFill/>
                          </a:ln>
                          <a:solidFill>
                            <a:schemeClr val="tx1"/>
                          </a:solidFill>
                          <a:effectLst/>
                          <a:latin typeface="Times New Roman" pitchFamily="18" charset="0"/>
                          <a:cs typeface="Times New Roman" pitchFamily="18" charset="0"/>
                        </a:rPr>
                        <a:t>Prece 1</a:t>
                      </a:r>
                      <a:endParaRPr kumimoji="0" lang="lv-LV"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hMerge="1">
                  <a:txBody>
                    <a:bodyPr/>
                    <a:lstStyle/>
                    <a:p>
                      <a:endParaRPr lang="lv-LV"/>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1" u="none" strike="noStrike" cap="none" normalizeH="0" baseline="0" smtClean="0">
                          <a:ln>
                            <a:noFill/>
                          </a:ln>
                          <a:solidFill>
                            <a:schemeClr val="tx1"/>
                          </a:solidFill>
                          <a:effectLst/>
                          <a:latin typeface="Times New Roman" pitchFamily="18" charset="0"/>
                          <a:cs typeface="Times New Roman" pitchFamily="18" charset="0"/>
                        </a:rPr>
                        <a:t>Prece 2</a:t>
                      </a:r>
                      <a:endParaRPr kumimoji="0" lang="lv-LV"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hMerge="1">
                  <a:txBody>
                    <a:bodyPr/>
                    <a:lstStyle/>
                    <a:p>
                      <a:endParaRPr lang="lv-LV"/>
                    </a:p>
                  </a:txBody>
                  <a:tcPr/>
                </a:tc>
              </a:tr>
              <a:tr h="7733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72" marR="68572"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1" u="none" strike="noStrike" cap="none" normalizeH="0" baseline="0" dirty="0" smtClean="0">
                          <a:ln>
                            <a:noFill/>
                          </a:ln>
                          <a:solidFill>
                            <a:schemeClr val="tx1"/>
                          </a:solidFill>
                          <a:effectLst/>
                          <a:latin typeface="Times New Roman" pitchFamily="18" charset="0"/>
                          <a:cs typeface="Times New Roman" pitchFamily="18" charset="0"/>
                        </a:rPr>
                        <a:t>Cenu zīme 2</a:t>
                      </a:r>
                      <a:endParaRPr kumimoji="0" lang="lv-LV"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lv-L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72" marR="68572"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graphicFrame>
        <p:nvGraphicFramePr>
          <p:cNvPr id="8" name="Table 7"/>
          <p:cNvGraphicFramePr>
            <a:graphicFrameLocks noGrp="1"/>
          </p:cNvGraphicFramePr>
          <p:nvPr/>
        </p:nvGraphicFramePr>
        <p:xfrm>
          <a:off x="5076825" y="3933825"/>
          <a:ext cx="3455988" cy="1368425"/>
        </p:xfrm>
        <a:graphic>
          <a:graphicData uri="http://schemas.openxmlformats.org/drawingml/2006/table">
            <a:tbl>
              <a:tblPr/>
              <a:tblGrid>
                <a:gridCol w="1727993"/>
                <a:gridCol w="1727995"/>
              </a:tblGrid>
              <a:tr h="6942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1" u="none" strike="noStrike" cap="none" normalizeH="0" baseline="0" dirty="0" smtClean="0">
                          <a:ln>
                            <a:noFill/>
                          </a:ln>
                          <a:solidFill>
                            <a:schemeClr val="tx1"/>
                          </a:solidFill>
                          <a:effectLst/>
                          <a:latin typeface="Times New Roman" pitchFamily="18" charset="0"/>
                          <a:cs typeface="Times New Roman" pitchFamily="18" charset="0"/>
                        </a:rPr>
                        <a:t>Cenu zīme 1</a:t>
                      </a:r>
                      <a:endParaRPr kumimoji="0" lang="lv-LV"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1" u="none" strike="noStrike" cap="none" normalizeH="0" baseline="0" dirty="0" smtClean="0">
                          <a:ln>
                            <a:noFill/>
                          </a:ln>
                          <a:solidFill>
                            <a:schemeClr val="tx1"/>
                          </a:solidFill>
                          <a:effectLst/>
                          <a:latin typeface="Times New Roman" pitchFamily="18" charset="0"/>
                          <a:cs typeface="Times New Roman" pitchFamily="18" charset="0"/>
                        </a:rPr>
                        <a:t>Cenu zīme 2</a:t>
                      </a:r>
                      <a:endParaRPr kumimoji="0" lang="lv-LV"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41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1" u="none" strike="noStrike" cap="none" normalizeH="0" baseline="0" dirty="0" smtClean="0">
                          <a:ln>
                            <a:noFill/>
                          </a:ln>
                          <a:solidFill>
                            <a:schemeClr val="tx1"/>
                          </a:solidFill>
                          <a:effectLst/>
                          <a:latin typeface="Times New Roman" pitchFamily="18" charset="0"/>
                          <a:cs typeface="Times New Roman" pitchFamily="18" charset="0"/>
                        </a:rPr>
                        <a:t>Prece 1</a:t>
                      </a:r>
                      <a:endParaRPr kumimoji="0" lang="lv-LV"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1" u="none" strike="noStrike" cap="none" normalizeH="0" baseline="0" dirty="0" smtClean="0">
                          <a:ln>
                            <a:noFill/>
                          </a:ln>
                          <a:solidFill>
                            <a:schemeClr val="tx1"/>
                          </a:solidFill>
                          <a:effectLst/>
                          <a:latin typeface="Times New Roman" pitchFamily="18" charset="0"/>
                          <a:cs typeface="Times New Roman" pitchFamily="18" charset="0"/>
                        </a:rPr>
                        <a:t>Prece 2</a:t>
                      </a:r>
                      <a:endParaRPr kumimoji="0" lang="lv-LV"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r>
            </a:tbl>
          </a:graphicData>
        </a:graphic>
      </p:graphicFrame>
      <p:grpSp>
        <p:nvGrpSpPr>
          <p:cNvPr id="9" name="Group 4"/>
          <p:cNvGrpSpPr>
            <a:grpSpLocks/>
          </p:cNvGrpSpPr>
          <p:nvPr/>
        </p:nvGrpSpPr>
        <p:grpSpPr bwMode="auto">
          <a:xfrm>
            <a:off x="1476375" y="4221163"/>
            <a:ext cx="3086100" cy="800100"/>
            <a:chOff x="5937" y="2934"/>
            <a:chExt cx="4860" cy="1260"/>
          </a:xfrm>
        </p:grpSpPr>
        <p:sp>
          <p:nvSpPr>
            <p:cNvPr id="10" name="Line 6"/>
            <p:cNvSpPr>
              <a:spLocks noChangeShapeType="1"/>
            </p:cNvSpPr>
            <p:nvPr/>
          </p:nvSpPr>
          <p:spPr bwMode="auto">
            <a:xfrm>
              <a:off x="5937" y="2934"/>
              <a:ext cx="4680" cy="126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20000"/>
                </a:spcBef>
                <a:spcAft>
                  <a:spcPct val="0"/>
                </a:spcAft>
                <a:buFont typeface="Arial" charset="0"/>
                <a:buChar char="•"/>
              </a:pPr>
              <a:endParaRPr lang="lv-LV" sz="3200" smtClean="0">
                <a:solidFill>
                  <a:prstClr val="black"/>
                </a:solidFill>
                <a:cs typeface="Times New Roman" pitchFamily="18" charset="0"/>
              </a:endParaRPr>
            </a:p>
          </p:txBody>
        </p:sp>
        <p:sp>
          <p:nvSpPr>
            <p:cNvPr id="11" name="Line 5"/>
            <p:cNvSpPr>
              <a:spLocks noChangeShapeType="1"/>
            </p:cNvSpPr>
            <p:nvPr/>
          </p:nvSpPr>
          <p:spPr bwMode="auto">
            <a:xfrm flipV="1">
              <a:off x="5937" y="2934"/>
              <a:ext cx="4860" cy="126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20000"/>
                </a:spcBef>
                <a:spcAft>
                  <a:spcPct val="0"/>
                </a:spcAft>
                <a:buFont typeface="Arial" charset="0"/>
                <a:buChar char="•"/>
              </a:pPr>
              <a:endParaRPr lang="lv-LV" sz="3200" smtClean="0">
                <a:solidFill>
                  <a:prstClr val="black"/>
                </a:solidFill>
                <a:cs typeface="Times New Roman" pitchFamily="18" charset="0"/>
              </a:endParaRPr>
            </a:p>
          </p:txBody>
        </p:sp>
      </p:grpSp>
    </p:spTree>
    <p:extLst>
      <p:ext uri="{BB962C8B-B14F-4D97-AF65-F5344CB8AC3E}">
        <p14:creationId xmlns:p14="http://schemas.microsoft.com/office/powerpoint/2010/main" val="1898269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480" y="531528"/>
            <a:ext cx="10969920" cy="627864"/>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lv-LV" dirty="0">
                <a:latin typeface="PF Square Sans Pro Medium" pitchFamily="34"/>
              </a:rPr>
              <a:t>Cenu norādīšana </a:t>
            </a:r>
            <a:r>
              <a:rPr lang="lv-LV" dirty="0" smtClean="0">
                <a:latin typeface="PF Square Sans Pro Medium" pitchFamily="34"/>
              </a:rPr>
              <a:t>precēm</a:t>
            </a:r>
            <a:endParaRPr lang="en-US" dirty="0">
              <a:latin typeface="PF Square Sans Pro Medium" pitchFamily="34"/>
            </a:endParaRPr>
          </a:p>
        </p:txBody>
      </p:sp>
      <p:sp>
        <p:nvSpPr>
          <p:cNvPr id="3" name="Subtitle 2"/>
          <p:cNvSpPr txBox="1">
            <a:spLocks noGrp="1"/>
          </p:cNvSpPr>
          <p:nvPr>
            <p:ph type="subTitle" idx="4294967295"/>
          </p:nvPr>
        </p:nvSpPr>
        <p:spPr>
          <a:xfrm>
            <a:off x="609480" y="1649880"/>
            <a:ext cx="10969920" cy="3974399"/>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smtClean="0">
                <a:latin typeface="PF Square Sans Pro" pitchFamily="34"/>
              </a:rPr>
              <a:t>Piedāvājot </a:t>
            </a:r>
            <a:r>
              <a:rPr lang="lv-LV" sz="2200" dirty="0">
                <a:latin typeface="PF Square Sans Pro" pitchFamily="34"/>
              </a:rPr>
              <a:t>preces, norādāma </a:t>
            </a:r>
            <a:r>
              <a:rPr lang="lv-LV" sz="2200" dirty="0" err="1">
                <a:latin typeface="PF Square Sans Pro" pitchFamily="34"/>
              </a:rPr>
              <a:t>gabalcena</a:t>
            </a:r>
            <a:r>
              <a:rPr lang="lv-LV" sz="2200" dirty="0">
                <a:latin typeface="PF Square Sans Pro" pitchFamily="34"/>
              </a:rPr>
              <a:t> jeb pārdošanas cena un noteiktas mērvienības cena</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b="1"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b="1" dirty="0" err="1" smtClean="0">
                <a:latin typeface="PF Square Sans Pro" pitchFamily="34"/>
              </a:rPr>
              <a:t>Gabalcena</a:t>
            </a:r>
            <a:r>
              <a:rPr lang="lv-LV" sz="2200" dirty="0" smtClean="0">
                <a:latin typeface="PF Square Sans Pro" pitchFamily="34"/>
              </a:rPr>
              <a:t> </a:t>
            </a:r>
            <a:r>
              <a:rPr lang="lv-LV" sz="2200" dirty="0">
                <a:latin typeface="PF Square Sans Pro" pitchFamily="34"/>
              </a:rPr>
              <a:t>- cena par vienu preces vienību, nedalāmu preces daudzumu vai </a:t>
            </a:r>
            <a:r>
              <a:rPr lang="lv-LV" sz="2200" dirty="0" smtClean="0">
                <a:latin typeface="PF Square Sans Pro" pitchFamily="34"/>
              </a:rPr>
              <a:t>			iepakojumu</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		 – preces galīgā cena</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		 – ietverts pievienotās vērtības nodoklis </a:t>
            </a:r>
            <a:r>
              <a:rPr lang="lv-LV" sz="2200" dirty="0" err="1">
                <a:latin typeface="PF Square Sans Pro" pitchFamily="34"/>
              </a:rPr>
              <a:t>u.c</a:t>
            </a:r>
            <a:r>
              <a:rPr lang="lv-LV" sz="2200" dirty="0">
                <a:latin typeface="PF Square Sans Pro" pitchFamily="34"/>
              </a:rPr>
              <a:t>. nodokļi</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b="1"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b="1" dirty="0" smtClean="0">
                <a:latin typeface="PF Square Sans Pro" pitchFamily="34"/>
              </a:rPr>
              <a:t>Noteiktas </a:t>
            </a:r>
            <a:r>
              <a:rPr lang="lv-LV" sz="2200" b="1" dirty="0">
                <a:latin typeface="PF Square Sans Pro" pitchFamily="34"/>
              </a:rPr>
              <a:t>mērvienības cena </a:t>
            </a:r>
            <a:r>
              <a:rPr lang="lv-LV" sz="2200" dirty="0">
                <a:latin typeface="PF Square Sans Pro" pitchFamily="34"/>
              </a:rPr>
              <a:t>– cena par vienu kilogramu, litru, metru, </a:t>
            </a:r>
            <a:r>
              <a:rPr lang="lv-LV" sz="2200" dirty="0" smtClean="0">
                <a:latin typeface="PF Square Sans Pro" pitchFamily="34"/>
              </a:rPr>
              <a:t>				kvadrātmetru </a:t>
            </a:r>
            <a:r>
              <a:rPr lang="lv-LV" sz="2200" dirty="0">
                <a:latin typeface="PF Square Sans Pro" pitchFamily="34"/>
              </a:rPr>
              <a:t>vai kubikmetru, vai citu preces daudzuma </a:t>
            </a:r>
            <a:r>
              <a:rPr lang="lv-LV" sz="2200" dirty="0" smtClean="0">
                <a:latin typeface="PF Square Sans Pro" pitchFamily="34"/>
              </a:rPr>
              <a:t>mērvienību	</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a:latin typeface="PF Square Sans Pro" pitchFamily="34"/>
              </a:rPr>
              <a:t>	 </a:t>
            </a:r>
            <a:r>
              <a:rPr lang="lv-LV" sz="2200" dirty="0" smtClean="0">
                <a:latin typeface="PF Square Sans Pro" pitchFamily="34"/>
              </a:rPr>
              <a:t>– </a:t>
            </a:r>
            <a:r>
              <a:rPr lang="lv-LV" sz="2200" dirty="0">
                <a:latin typeface="PF Square Sans Pro" pitchFamily="34"/>
              </a:rPr>
              <a:t>ietverts pievienotās vērtības nodoklis </a:t>
            </a:r>
            <a:r>
              <a:rPr lang="lv-LV" sz="2200" dirty="0" err="1">
                <a:latin typeface="PF Square Sans Pro" pitchFamily="34"/>
              </a:rPr>
              <a:t>u.c</a:t>
            </a:r>
            <a:r>
              <a:rPr lang="lv-LV" sz="2200" dirty="0">
                <a:latin typeface="PF Square Sans Pro" pitchFamily="34"/>
              </a:rPr>
              <a:t>. nodokļi</a:t>
            </a: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endParaRPr lang="lv-LV" sz="2200" dirty="0" smtClean="0">
              <a:latin typeface="PF Square Sans Pro" pitchFamily="34"/>
            </a:endParaRPr>
          </a:p>
          <a:p>
            <a:pPr marL="18360" lvl="0" indent="0">
              <a:lnSpc>
                <a:spcPct val="93000"/>
              </a:lnSpc>
              <a:spcAft>
                <a:spcPts val="0"/>
              </a:spcAft>
              <a:tabLst>
                <a:tab pos="338400" algn="l"/>
                <a:tab pos="452520" algn="l"/>
                <a:tab pos="909720" algn="l"/>
                <a:tab pos="1366919" algn="l"/>
                <a:tab pos="1824119" algn="l"/>
                <a:tab pos="2281319" algn="l"/>
                <a:tab pos="2738519" algn="l"/>
                <a:tab pos="3195720" algn="l"/>
                <a:tab pos="3652919" algn="l"/>
                <a:tab pos="4110120" algn="l"/>
                <a:tab pos="4567319" algn="l"/>
                <a:tab pos="5024520" algn="l"/>
                <a:tab pos="5481720" algn="l"/>
                <a:tab pos="5938920" algn="l"/>
                <a:tab pos="6396120" algn="l"/>
                <a:tab pos="6853320" algn="l"/>
                <a:tab pos="7310520" algn="l"/>
                <a:tab pos="7767720" algn="l"/>
                <a:tab pos="8224920" algn="l"/>
                <a:tab pos="8682120" algn="l"/>
                <a:tab pos="9139320" algn="l"/>
              </a:tabLst>
            </a:pPr>
            <a:r>
              <a:rPr lang="lv-LV" sz="2200" dirty="0" err="1" smtClean="0">
                <a:latin typeface="PF Square Sans Pro" pitchFamily="34"/>
              </a:rPr>
              <a:t>Gabalcenai</a:t>
            </a:r>
            <a:r>
              <a:rPr lang="lv-LV" sz="2200" dirty="0" smtClean="0">
                <a:latin typeface="PF Square Sans Pro" pitchFamily="34"/>
              </a:rPr>
              <a:t> </a:t>
            </a:r>
            <a:r>
              <a:rPr lang="lv-LV" sz="2200" dirty="0">
                <a:latin typeface="PF Square Sans Pro" pitchFamily="34"/>
              </a:rPr>
              <a:t>un noteiktas mērvienības cenai jābūt skaidri saskatāmām un atšķiramām</a:t>
            </a:r>
          </a:p>
        </p:txBody>
      </p:sp>
    </p:spTree>
    <p:extLst>
      <p:ext uri="{BB962C8B-B14F-4D97-AF65-F5344CB8AC3E}">
        <p14:creationId xmlns:p14="http://schemas.microsoft.com/office/powerpoint/2010/main" val="2355468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TotalTime>
  <Words>8922</Words>
  <Application>Microsoft Office PowerPoint</Application>
  <PresentationFormat>Custom</PresentationFormat>
  <Paragraphs>1028</Paragraphs>
  <Slides>157</Slides>
  <Notes>149</Notes>
  <HiddenSlides>0</HiddenSlides>
  <MMClips>0</MMClips>
  <ScaleCrop>false</ScaleCrop>
  <HeadingPairs>
    <vt:vector size="4" baseType="variant">
      <vt:variant>
        <vt:lpstr>Theme</vt:lpstr>
      </vt:variant>
      <vt:variant>
        <vt:i4>1</vt:i4>
      </vt:variant>
      <vt:variant>
        <vt:lpstr>Slide Titles</vt:lpstr>
      </vt:variant>
      <vt:variant>
        <vt:i4>157</vt:i4>
      </vt:variant>
    </vt:vector>
  </HeadingPairs>
  <TitlesOfParts>
    <vt:vector size="158" baseType="lpstr">
      <vt:lpstr>Default</vt:lpstr>
      <vt:lpstr>Eiro ieviešana Latvijā</vt:lpstr>
      <vt:lpstr>Līdz 14.janvārim varēsim maksāt gan latos, gan eiro!</vt:lpstr>
      <vt:lpstr>Sākumkomplekti</vt:lpstr>
      <vt:lpstr>Līdz 14.janvārim varēsim maksāt gan latos, gan eiro!</vt:lpstr>
      <vt:lpstr>PowerPoint Presentation</vt:lpstr>
      <vt:lpstr>Lats un eiro sabiedriskajā transportā</vt:lpstr>
      <vt:lpstr>Pārejas perioda prasības – vienkārša ieviešana</vt:lpstr>
      <vt:lpstr>Eiro ieviešanas regulējums</vt:lpstr>
      <vt:lpstr>Eiro ieviešanas kārtības likums </vt:lpstr>
      <vt:lpstr>Eiro ieviešanas kārtības likums </vt:lpstr>
      <vt:lpstr>Grāmatvedības uzskaites vadlīnijas</vt:lpstr>
      <vt:lpstr>Kas jāzina grāmatvedim?</vt:lpstr>
      <vt:lpstr>Eiro likuma 15.pants</vt:lpstr>
      <vt:lpstr>Eiro likuma 16.pants</vt:lpstr>
      <vt:lpstr>Valūtas nomaiņas pamatprincipi</vt:lpstr>
      <vt:lpstr>Speciālie principi</vt:lpstr>
      <vt:lpstr>Eiro ieviešanas diena</vt:lpstr>
      <vt:lpstr>Eiro ieviešanas diena</vt:lpstr>
      <vt:lpstr>Eiro ieviešanas diena</vt:lpstr>
      <vt:lpstr>Pamatlīdzekļu kartiņa</vt:lpstr>
      <vt:lpstr>Eiro ieviešanas diena</vt:lpstr>
      <vt:lpstr>Eiro ieviešanas diena</vt:lpstr>
      <vt:lpstr>Eiro ieviešanas diena</vt:lpstr>
      <vt:lpstr>Paralēlās atspoguļošanas periods</vt:lpstr>
      <vt:lpstr>Paralēlās atspoguļošanas periods</vt:lpstr>
      <vt:lpstr>Latu un eiro vienlaicīgās apgrozības periods</vt:lpstr>
      <vt:lpstr>Latu un eiro vienlaicīgas apgrozības periods</vt:lpstr>
      <vt:lpstr>Periods pēc eiro ieviešanas</vt:lpstr>
      <vt:lpstr>Periods pēc eiro ieviešanas</vt:lpstr>
      <vt:lpstr>Periods pēc eiro ieviešanas</vt:lpstr>
      <vt:lpstr>Periods pēc eiro ieviešanas</vt:lpstr>
      <vt:lpstr>Periods pēc eiro ieviešanas</vt:lpstr>
      <vt:lpstr>Periods pēc eiro ieviešanas</vt:lpstr>
      <vt:lpstr>Periods pēc eiro ieviešanas</vt:lpstr>
      <vt:lpstr>Periods pēc eiro ieviešanas</vt:lpstr>
      <vt:lpstr>Gada pārskatu sagatavošana</vt:lpstr>
      <vt:lpstr>Gada pārskatu sagatavošana</vt:lpstr>
      <vt:lpstr>Gada pārskatu sagatavošana</vt:lpstr>
      <vt:lpstr>Gada pārskatu sagatavošana</vt:lpstr>
      <vt:lpstr>Rēķina izrakstīšana janvārī</vt:lpstr>
      <vt:lpstr>Grāmatvedības normatīvo aktu izmaiņas saistībā ar eiro</vt:lpstr>
      <vt:lpstr>Grozījumi grāmatvedības NA, kas saistīti ar  eiro ieviešanu</vt:lpstr>
      <vt:lpstr>Grozījumi  likumā «Par grāmatvedību»</vt:lpstr>
      <vt:lpstr>Grozījumi  likumā «Par grāmatvedību»</vt:lpstr>
      <vt:lpstr>Grozījumi  likumā «Par grāmatvedību»</vt:lpstr>
      <vt:lpstr>Grozījumi  likumā «Par grāmatvedību»</vt:lpstr>
      <vt:lpstr>Grozījumi Gada pārskatu likumā </vt:lpstr>
      <vt:lpstr>Grozījumi Gada pārskatu likumā </vt:lpstr>
      <vt:lpstr>Grozījumi Gada pārskatu likumā </vt:lpstr>
      <vt:lpstr>Grozījumi Gada pārskatu likumā </vt:lpstr>
      <vt:lpstr>Grozījumi Konsolidēto gada pārskatu likumā</vt:lpstr>
      <vt:lpstr>Grozījumi MK 2003.gada 21.oktobra noteikumos Nr.585 «Noteikumi par grāmatvedības kārtošanu un organizāciju»</vt:lpstr>
      <vt:lpstr>Ministru kabineta noteikumu projekti, izsludināti Valsts sekretāru sanāksmē 2013.gada 20.jūnijā</vt:lpstr>
      <vt:lpstr>Ministru kabineta noteikumu projekti, izsludināti Valsts sekretāru sanāksmē 2013.gada 20.jūnijā</vt:lpstr>
      <vt:lpstr>Ministru kabineta noteikumu projekti, izsludināti Valsts sekretāru sanāksmē 2013.gada 20.jūnijā</vt:lpstr>
      <vt:lpstr>Ministru kabineta noteikumu projekti, izsludināti Valsts sekretāru sanāksmē 2013.gada 20.jūnijā</vt:lpstr>
      <vt:lpstr>Ministru kabineta noteikumu projekti, izsludināti Valsts sekretāru sanāksmē 2013.gada 20.jūnijā</vt:lpstr>
      <vt:lpstr>Nodokļu vadlīnijas</vt:lpstr>
      <vt:lpstr>Apskatāmie jautājumi</vt:lpstr>
      <vt:lpstr>Nodokļu vadlīniju pamats</vt:lpstr>
      <vt:lpstr>Vadlīniju mērķis</vt:lpstr>
      <vt:lpstr>Vispārīgie noteikumi (1)</vt:lpstr>
      <vt:lpstr>Vispārīgie noteikumi (2)</vt:lpstr>
      <vt:lpstr>Vispārīgie noteikumi (3)</vt:lpstr>
      <vt:lpstr>Vispārīgie noteikumi (4)</vt:lpstr>
      <vt:lpstr>Vispārīgie noteikumi (5)</vt:lpstr>
      <vt:lpstr>Vispārīgie noteikumi (6)</vt:lpstr>
      <vt:lpstr>Vispārīgie noteikumi (7)</vt:lpstr>
      <vt:lpstr>Vispārīgie noteikumi (8)</vt:lpstr>
      <vt:lpstr>Vispārīgie noteikumi (9)</vt:lpstr>
      <vt:lpstr>Vispārīgie noteikumi (10)</vt:lpstr>
      <vt:lpstr>Vispārīgie noteikumi (11)</vt:lpstr>
      <vt:lpstr>Vispārīgie noteikumi (12)</vt:lpstr>
      <vt:lpstr>Īpašie nosacījumi (1)</vt:lpstr>
      <vt:lpstr>Īpašie nosacījumi (2)</vt:lpstr>
      <vt:lpstr>Īpašie nosacījumi (3)</vt:lpstr>
      <vt:lpstr>Īpašie nosacījumi (4)</vt:lpstr>
      <vt:lpstr>Īpašie nosacījumi (5)</vt:lpstr>
      <vt:lpstr>Prasības kases čekiem</vt:lpstr>
      <vt:lpstr>Kases aparātu pielāgošana</vt:lpstr>
      <vt:lpstr>Kases aparātu pielāgošana</vt:lpstr>
      <vt:lpstr>Kases aparātu pielāgošana</vt:lpstr>
      <vt:lpstr>Kases aparātu pielāgošana</vt:lpstr>
      <vt:lpstr>Kases aparātu pielāgošana</vt:lpstr>
      <vt:lpstr>Kases aparātu pielāgošana</vt:lpstr>
      <vt:lpstr>Kases aparātu pielāgošana</vt:lpstr>
      <vt:lpstr>Kases aparātu pielāgošana</vt:lpstr>
      <vt:lpstr>Kases aparātu pielāgošana</vt:lpstr>
      <vt:lpstr>Kases aparātu pielāgošana</vt:lpstr>
      <vt:lpstr>Kases aparātu pielāgošana</vt:lpstr>
      <vt:lpstr>Kases aparātu pielāgošana</vt:lpstr>
      <vt:lpstr>Cenu norādīšanas kārtība paralēlās atspoguļošanas periodā</vt:lpstr>
      <vt:lpstr>Saturs</vt:lpstr>
      <vt:lpstr>PowerPoint Presentation</vt:lpstr>
      <vt:lpstr>Normatīvie akti</vt:lpstr>
      <vt:lpstr>PowerPoint Presentation</vt:lpstr>
      <vt:lpstr>Cenu norādīšana precēm</vt:lpstr>
      <vt:lpstr>Cenu norādīšana precēm</vt:lpstr>
      <vt:lpstr>Cenu norādīšana precēm</vt:lpstr>
      <vt:lpstr>Cenu norādīšana pakalpojumiem</vt:lpstr>
      <vt:lpstr>Izpārdošana, cenu pazemināšana vai atlaides</vt:lpstr>
      <vt:lpstr>PowerPoint Presentation</vt:lpstr>
      <vt:lpstr>Izmaiņas eiro ieviešanai:</vt:lpstr>
      <vt:lpstr>Paralēlās atspoguļošanas periods</vt:lpstr>
      <vt:lpstr>Preču un pakalpojumu cenu konvertācija</vt:lpstr>
      <vt:lpstr>Preču un pakalpojumu cenu konvertācija</vt:lpstr>
      <vt:lpstr>Piemēri</vt:lpstr>
      <vt:lpstr>Cenu norādīšana paralēlās atspoguļošanas periodā</vt:lpstr>
      <vt:lpstr>Cenu norādīšana paralēlās atspoguļošanas periodā:</vt:lpstr>
      <vt:lpstr>Akcijas cenu norādīšana  01.10.2013.- 31.12.2013</vt:lpstr>
      <vt:lpstr>Paraugs cenu norādīšanai paralēlās atspoguļošanas periodā</vt:lpstr>
      <vt:lpstr>Paraugs cenu norādīšanai  01.10.2013.-30.06.2014.</vt:lpstr>
      <vt:lpstr>Paraugs cenu norādīšanai paralēlās atspoguļošanas periodā</vt:lpstr>
      <vt:lpstr>Paraugs cenu norādīšanai paralēlās atspoguļošanas periodā</vt:lpstr>
      <vt:lpstr>Distances tirdzniecība paralēlās atspoguļošanas periodā</vt:lpstr>
      <vt:lpstr>Citi jautājumi:</vt:lpstr>
      <vt:lpstr>Svarīgi atcerēties:</vt:lpstr>
      <vt:lpstr>   Paldies par uzmanību!  JAUTĀJUMI?  PRIEKŠLIKUMI? KOMENTĀRI?</vt:lpstr>
      <vt:lpstr>Priekšpiegādes otrā fāze</vt:lpstr>
      <vt:lpstr>Tiesiskais regulējums</vt:lpstr>
      <vt:lpstr>Kas ir skaidrās naudas priekšpiegādes otrā fāze?</vt:lpstr>
      <vt:lpstr>Komercsabiedrībai…</vt:lpstr>
      <vt:lpstr>Vispārīgās prasības  </vt:lpstr>
      <vt:lpstr>Vispārīgās prasības</vt:lpstr>
      <vt:lpstr>Vispārīgās prasības</vt:lpstr>
      <vt:lpstr>Vispārīgās prasības </vt:lpstr>
      <vt:lpstr>Priekšpiegādē saņemto eiro banknošu un monētu uzskaite</vt:lpstr>
      <vt:lpstr>Priekšpiegādes 2.fāzes norise</vt:lpstr>
      <vt:lpstr>Priekšpiegādes 2.fāzes norise</vt:lpstr>
      <vt:lpstr>Priekšpiegādes 2.fāzes norise</vt:lpstr>
      <vt:lpstr>Ar šo vadlīniju piemērošanu saistītos jautājumus var sūtīt uz e-pastu: </vt:lpstr>
      <vt:lpstr>Pamatkapitāla pārrēķins</vt:lpstr>
      <vt:lpstr>Ar eiro ieviešanas dienu:</vt:lpstr>
      <vt:lpstr>Pamatprincipi pārejai uz eiro</vt:lpstr>
      <vt:lpstr>Veicamās darbības pārejai uz eiro</vt:lpstr>
      <vt:lpstr>Atvieglojumi</vt:lpstr>
      <vt:lpstr>PowerPoint Presentation</vt:lpstr>
      <vt:lpstr>Pašvaldību jautājumi</vt:lpstr>
      <vt:lpstr>Apskatāmie jautājumi</vt:lpstr>
      <vt:lpstr>Pašvaldību normatīvo aktu un lēmumu pielāgošana eiro</vt:lpstr>
      <vt:lpstr>Pašvaldību normatīvo aktu un lēmumu pielāgošana eiro</vt:lpstr>
      <vt:lpstr>Tiesiskie instrumenti</vt:lpstr>
      <vt:lpstr>Vispārīgie pārrēķina principi</vt:lpstr>
      <vt:lpstr>Grāmatvedības prasības</vt:lpstr>
      <vt:lpstr>Grāmatvedības prasības</vt:lpstr>
      <vt:lpstr>Valsts aizdevumu procentu likmes</vt:lpstr>
      <vt:lpstr>Pašvaldības budžets</vt:lpstr>
      <vt:lpstr>Pašvaldības budžets </vt:lpstr>
      <vt:lpstr>Nodokļu jautājumi</vt:lpstr>
      <vt:lpstr>Nodokļu jautājumi</vt:lpstr>
      <vt:lpstr>Nodokļu jautājumi</vt:lpstr>
      <vt:lpstr>Laika  grafiks pašvaldību informāciju sistēmu pielāgošanai  eiro valūtai</vt:lpstr>
      <vt:lpstr>Profesionālie semināri novados</vt:lpstr>
      <vt:lpstr>Profesionālie semināri novados</vt:lpstr>
      <vt:lpstr>Profesionālie semināri novados</vt:lpstr>
      <vt:lpstr>Profesionālie semināri novados</vt:lpstr>
      <vt:lpstr>Paldies!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PREZENTĀCIJAS NOSAUKUMS</dc:title>
  <dc:creator>user</dc:creator>
  <cp:lastModifiedBy>Inese Jaunsubrēna</cp:lastModifiedBy>
  <cp:revision>60</cp:revision>
  <cp:lastPrinted>2013-09-05T21:30:08Z</cp:lastPrinted>
  <dcterms:created xsi:type="dcterms:W3CDTF">2013-06-17T13:13:20Z</dcterms:created>
  <dcterms:modified xsi:type="dcterms:W3CDTF">2013-09-19T06:32:08Z</dcterms:modified>
</cp:coreProperties>
</file>